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8" r:id="rId12"/>
    <p:sldId id="267" r:id="rId13"/>
    <p:sldId id="271" r:id="rId14"/>
    <p:sldId id="272" r:id="rId15"/>
    <p:sldId id="273" r:id="rId16"/>
    <p:sldId id="275" r:id="rId17"/>
  </p:sldIdLst>
  <p:sldSz cx="12192000" cy="6858000"/>
  <p:notesSz cx="7099300" cy="10234613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7" d="100"/>
          <a:sy n="67" d="100"/>
        </p:scale>
        <p:origin x="60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C1C92FDF-C985-4421-9643-0B4ABBAF048E}" type="datetimeFigureOut">
              <a:rPr lang="de-DE" smtClean="0"/>
              <a:t>20.10.2021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79425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709930" y="4925407"/>
            <a:ext cx="5679440" cy="4029879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4021294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C30829B2-120A-4A28-A09D-C18C6B67E32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272406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0588677-518F-4841-975B-FF0AE08569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6F6FD052-72C8-4612-B390-43F99F028E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AF8AEF8-F2F6-4FCF-A7F9-EE37DFFD31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784CD-AB2F-4A15-8732-416333C45A19}" type="datetime1">
              <a:rPr lang="de-DE" smtClean="0"/>
              <a:t>20.10.2021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7B6E8D4-519D-424D-A1C4-D459567603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INATEG Ingenieur-Atelier Energie &amp; Gebäude, 3930 Visp    -    Dipl.-Ing FH SIA  Anton Schreiner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6B91790-E1C7-49C1-8B75-624AE782C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9CF6A-2259-4796-90FC-79D68B156C9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829083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FEDE30B-D6A6-4706-AF83-04C7AE7B7B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46749E54-F3AB-4823-AEAB-6AA4978979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4443781-0051-4AB5-B950-7EC59F246F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AE05A-2B73-4A41-953B-9C4CFA3D234B}" type="datetime1">
              <a:rPr lang="de-DE" smtClean="0"/>
              <a:t>20.10.2021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E93843D-13D4-4591-80B9-7920494702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INATEG Ingenieur-Atelier Energie &amp; Gebäude, 3930 Visp    -    Dipl.-Ing FH SIA  Anton Schreiner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102218E-86D4-4250-A897-7A5C378CD1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9CF6A-2259-4796-90FC-79D68B156C9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703009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564A2F14-FDB0-402C-892E-6FF56420492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AC41E7FF-586A-4C46-A648-825281B2A1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A3B7B3F-D370-4F30-ABFD-F5481CE4F9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ADFAF-DD83-4C6E-9FE9-4ED705742D7C}" type="datetime1">
              <a:rPr lang="de-DE" smtClean="0"/>
              <a:t>20.10.2021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1CB3A69-D01B-4378-BFC6-16BF697E18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INATEG Ingenieur-Atelier Energie &amp; Gebäude, 3930 Visp    -    Dipl.-Ing FH SIA  Anton Schreiner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6B24AF2-7DAF-409C-9954-CEA298592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9CF6A-2259-4796-90FC-79D68B156C9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80831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B00AB46-39CD-46D5-98E6-5218EC9A92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66B6114-F6B6-4049-9324-2F683295FD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9EE3295-AB72-42D8-AAE4-CF5C82D1BB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E0E04-0791-40BF-B30E-2045F395035F}" type="datetime1">
              <a:rPr lang="de-DE" smtClean="0"/>
              <a:t>20.10.2021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CBAF5AA-3CE9-4154-ACC1-FB02FB2420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INATEG Ingenieur-Atelier Energie &amp; Gebäude, 3930 Visp    -    Dipl.-Ing FH SIA  Anton Schreiner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2918F27-AE6E-4123-8F52-17BAD42BA2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9CF6A-2259-4796-90FC-79D68B156C9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095779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6899E05-B920-4143-80B4-651A75F231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59EAF6B-B5E1-4B27-96F3-EAC65AAF92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33FE6DC-9743-4218-B569-84A6DCADEF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8D11E-85A9-4BC8-B17A-172D646FE6CC}" type="datetime1">
              <a:rPr lang="de-DE" smtClean="0"/>
              <a:t>20.10.2021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164F268-A68A-4CB3-8122-B05382D598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INATEG Ingenieur-Atelier Energie &amp; Gebäude, 3930 Visp    -    Dipl.-Ing FH SIA  Anton Schreiner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432F13D-8EE0-45D3-B1C8-FC4406670D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9CF6A-2259-4796-90FC-79D68B156C9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002777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F31F371-3717-42D2-9D00-455E2BE0EE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7B9E704-0042-44BB-9B01-18B92148CEC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63250370-ADBA-49A3-A660-9B7F30B60C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F6F23B54-EC58-499B-9E5D-3229DAD832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A757B-8E33-4A3C-90E2-C1940EA8061C}" type="datetime1">
              <a:rPr lang="de-DE" smtClean="0"/>
              <a:t>20.10.2021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8FB4045C-073A-4724-8F5E-995AC554E7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INATEG Ingenieur-Atelier Energie &amp; Gebäude, 3930 Visp    -    Dipl.-Ing FH SIA  Anton Schreiner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09C978E9-A8C2-47D6-BBE7-88D588066B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9CF6A-2259-4796-90FC-79D68B156C9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767115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A68B2E1-E51B-44E4-AE03-19512858C3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A64FB51-B761-4658-9D27-39F1A9E0C7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8A962DB9-CA0E-4BA3-85D1-62AA4A6555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65056DF2-8D0B-4888-8C24-54BA440305E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F5FE53B4-353C-49BF-B393-169C571019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1BB740CA-0998-4B7A-830D-74C7CFD6B3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28C2F-8927-424D-9F37-52ABE146FA67}" type="datetime1">
              <a:rPr lang="de-DE" smtClean="0"/>
              <a:t>20.10.2021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BBF6EBEC-55D6-4E37-9800-378EC2E1FB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INATEG Ingenieur-Atelier Energie &amp; Gebäude, 3930 Visp    -    Dipl.-Ing FH SIA  Anton Schreiner</a:t>
            </a:r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F0AA8AD6-2FD7-4AC5-AC1B-DA6FB23672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9CF6A-2259-4796-90FC-79D68B156C9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033168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E575103-79A8-4358-AFF4-A273700A71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B43EB93B-6D7B-4033-A364-8C3081938A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9D9B6-8A56-4943-A4A5-1FA7F9D273E1}" type="datetime1">
              <a:rPr lang="de-DE" smtClean="0"/>
              <a:t>20.10.2021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588BF483-DAB6-490C-A7F7-0729F6B0BD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INATEG Ingenieur-Atelier Energie &amp; Gebäude, 3930 Visp    -    Dipl.-Ing FH SIA  Anton Schreiner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A4A3B41-757B-428F-B74E-4D679CBBE6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9CF6A-2259-4796-90FC-79D68B156C9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670838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03D4F051-BB82-4449-83C4-96B9AD3A3E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2EF14-8EE0-4143-A804-A207C96BDEDA}" type="datetime1">
              <a:rPr lang="de-DE" smtClean="0"/>
              <a:t>20.10.2021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7DF50459-4802-4A59-B525-243A496FD9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INATEG Ingenieur-Atelier Energie &amp; Gebäude, 3930 Visp    -    Dipl.-Ing FH SIA  Anton Schreiner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472F033-625F-4644-AC99-2AFA530BFB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9CF6A-2259-4796-90FC-79D68B156C9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946633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538A038-6925-409D-AD8F-B4D887AB7A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13DADF6-52BA-4A56-9F0B-48590818B4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669CD54B-E9E1-41B4-B2A0-53469DCACA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2A3E0441-1E0E-4D89-A8BA-650E04F14A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7EFDB-4FCF-41B9-AF9B-980739BBF544}" type="datetime1">
              <a:rPr lang="de-DE" smtClean="0"/>
              <a:t>20.10.2021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BA34EC12-44C7-4ED4-AABF-5CCED8B071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INATEG Ingenieur-Atelier Energie &amp; Gebäude, 3930 Visp    -    Dipl.-Ing FH SIA  Anton Schreiner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7398F8AA-1666-41C8-B17F-E1B7317C71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9CF6A-2259-4796-90FC-79D68B156C9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97676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F848A68-610B-48C7-A304-F16DE524C0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E08EADE9-0C88-4E7C-81DD-8CE8EA93716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B2B666C8-F87E-4ACC-BC74-A611FCA1C9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760B3C08-9655-47D9-B048-CFC3A36C53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FA81B-7765-45F5-814F-0932473EA59D}" type="datetime1">
              <a:rPr lang="de-DE" smtClean="0"/>
              <a:t>20.10.2021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6B659EC7-8D4A-4880-8675-A2BE18017A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INATEG Ingenieur-Atelier Energie &amp; Gebäude, 3930 Visp    -    Dipl.-Ing FH SIA  Anton Schreiner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C112CB21-7215-4540-B633-E6B5DB0B8E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9CF6A-2259-4796-90FC-79D68B156C9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0091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3F145266-2F5C-41F0-8AC7-602FA559FC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DBCC003-410F-4306-AA7C-9B638F20BE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A3D5791-7EAD-49C6-A220-023D48EF855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2B82BB-CE4F-4E96-95B2-78B0A19DA6C6}" type="datetime1">
              <a:rPr lang="de-DE" smtClean="0"/>
              <a:t>20.10.2021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C102969-0DFA-4488-A215-F58C2CCEF43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/>
              <a:t>INATEG Ingenieur-Atelier Energie &amp; Gebäude, 3930 Visp    -    Dipl.-Ing FH SIA  Anton Schreiner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7A39675-4BDE-4928-81B4-EE264A2073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E9CF6A-2259-4796-90FC-79D68B156C9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93449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DE504F4-BB35-4895-854E-2D3B9AD9756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CH" dirty="0"/>
              <a:t>Lokales Gebäudeprogramm </a:t>
            </a:r>
            <a:r>
              <a:rPr lang="de-CH" dirty="0" err="1"/>
              <a:t>Mörel</a:t>
            </a:r>
            <a:r>
              <a:rPr lang="de-CH" dirty="0"/>
              <a:t>-Filet</a:t>
            </a:r>
            <a:endParaRPr lang="de-DE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DC6F5001-E8CC-44FC-8BAB-38E2C3BD67A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CH" dirty="0">
                <a:solidFill>
                  <a:srgbClr val="FF0000"/>
                </a:solidFill>
              </a:rPr>
              <a:t>Planungsprozess</a:t>
            </a:r>
            <a:r>
              <a:rPr lang="de-CH" dirty="0"/>
              <a:t> </a:t>
            </a:r>
          </a:p>
          <a:p>
            <a:r>
              <a:rPr lang="de-CH" dirty="0">
                <a:solidFill>
                  <a:schemeClr val="accent1">
                    <a:lumMod val="50000"/>
                  </a:schemeClr>
                </a:solidFill>
              </a:rPr>
              <a:t>Kosten für Gebäudesanierung</a:t>
            </a:r>
          </a:p>
          <a:p>
            <a:r>
              <a:rPr lang="de-CH" dirty="0">
                <a:solidFill>
                  <a:schemeClr val="accent6">
                    <a:lumMod val="50000"/>
                  </a:schemeClr>
                </a:solidFill>
              </a:rPr>
              <a:t>Erfahrungen aus der Praxis</a:t>
            </a:r>
            <a:endParaRPr lang="de-DE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7904F0F6-ADCF-424F-8F94-71C8FF855F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INATEG Ingenieur-Atelier Energie &amp; Gebäude, 3930 Visp    -    Dipl.-Ing FH SIA  Anton Schreiner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6DB7F72-3063-4D40-B60B-F671E778B7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9CF6A-2259-4796-90FC-79D68B156C96}" type="slidenum">
              <a:rPr lang="de-DE" smtClean="0"/>
              <a:t>1</a:t>
            </a:fld>
            <a:endParaRPr lang="de-DE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BA975D46-683D-4A6E-AC38-079893E38A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5064" y="319855"/>
            <a:ext cx="1440000" cy="551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10574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E3B7F1C-3EB7-4D34-9532-EB9B2759DA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>
                <a:solidFill>
                  <a:srgbClr val="FF0000"/>
                </a:solidFill>
              </a:rPr>
              <a:t>Planungsprozess</a:t>
            </a:r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5278AD63-79C9-4310-92E1-9D46351FBB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INATEG Ingenieur-Atelier Energie &amp; Gebäude, 3930 Visp    -    Dipl.-Ing FH SIA  Anton Schreiner</a:t>
            </a:r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DA9A069E-14E1-47B0-92F9-E631EEF134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9CF6A-2259-4796-90FC-79D68B156C96}" type="slidenum">
              <a:rPr lang="de-DE" smtClean="0"/>
              <a:t>10</a:t>
            </a:fld>
            <a:endParaRPr lang="de-DE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83CC34F-FB11-4674-ACE2-648A950B4FC9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838200" y="1520994"/>
            <a:ext cx="9144000" cy="64279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CH" i="1" dirty="0"/>
              <a:t>«die öffentliche Hand zahlt»</a:t>
            </a:r>
            <a:endParaRPr lang="de-DE" i="1" dirty="0"/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E53A52E4-D0E3-4BF6-95DB-0F9F3B6AD8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5064" y="319855"/>
            <a:ext cx="1440000" cy="551396"/>
          </a:xfrm>
          <a:prstGeom prst="rect">
            <a:avLst/>
          </a:prstGeom>
        </p:spPr>
      </p:pic>
      <p:sp>
        <p:nvSpPr>
          <p:cNvPr id="11" name="Textplatzhalter 2">
            <a:extLst>
              <a:ext uri="{FF2B5EF4-FFF2-40B4-BE49-F238E27FC236}">
                <a16:creationId xmlns:a16="http://schemas.microsoft.com/office/drawing/2014/main" id="{7EC92DA1-DAD2-4D94-9C6F-C6C7166416A0}"/>
              </a:ext>
            </a:extLst>
          </p:cNvPr>
          <p:cNvSpPr txBox="1">
            <a:spLocks/>
          </p:cNvSpPr>
          <p:nvPr/>
        </p:nvSpPr>
        <p:spPr>
          <a:xfrm>
            <a:off x="838199" y="2525160"/>
            <a:ext cx="10008765" cy="6427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de-CH" b="1" dirty="0"/>
              <a:t>Zugesprochene Fördergelder zur Auszahlung beantragen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de-CH" dirty="0"/>
          </a:p>
          <a:p>
            <a:endParaRPr lang="de-DE" dirty="0"/>
          </a:p>
        </p:txBody>
      </p:sp>
      <p:sp>
        <p:nvSpPr>
          <p:cNvPr id="13" name="Textplatzhalter 2">
            <a:extLst>
              <a:ext uri="{FF2B5EF4-FFF2-40B4-BE49-F238E27FC236}">
                <a16:creationId xmlns:a16="http://schemas.microsoft.com/office/drawing/2014/main" id="{D33082B3-0A55-4463-9F39-286D917AC825}"/>
              </a:ext>
            </a:extLst>
          </p:cNvPr>
          <p:cNvSpPr txBox="1">
            <a:spLocks/>
          </p:cNvSpPr>
          <p:nvPr/>
        </p:nvSpPr>
        <p:spPr>
          <a:xfrm>
            <a:off x="838199" y="3207928"/>
            <a:ext cx="9757095" cy="27566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CH" dirty="0"/>
              <a:t>GEAK aufdatieren (neuer Ist-Zustand)</a:t>
            </a:r>
          </a:p>
          <a:p>
            <a:r>
              <a:rPr lang="de-CH" dirty="0"/>
              <a:t>einzureichende Unterlagen aufbereiten</a:t>
            </a:r>
          </a:p>
          <a:p>
            <a:r>
              <a:rPr lang="de-CH" dirty="0"/>
              <a:t>Auszahlungsgesuch für Fördergelder stellen</a:t>
            </a:r>
          </a:p>
          <a:p>
            <a:r>
              <a:rPr lang="de-CH" dirty="0"/>
              <a:t>sich freuen, wenn das Fördergeld auf dem Konto ist </a:t>
            </a:r>
            <a:r>
              <a:rPr lang="de-CH" dirty="0">
                <a:sym typeface="Wingdings" panose="05000000000000000000" pitchFamily="2" charset="2"/>
              </a:rPr>
              <a:t></a:t>
            </a:r>
            <a:endParaRPr lang="de-CH" dirty="0"/>
          </a:p>
          <a:p>
            <a:pPr marL="0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255020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E3B7F1C-3EB7-4D34-9532-EB9B2759DA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>
                <a:solidFill>
                  <a:schemeClr val="accent1">
                    <a:lumMod val="75000"/>
                  </a:schemeClr>
                </a:solidFill>
              </a:rPr>
              <a:t>Kosten für die Gebäudesanierung</a:t>
            </a:r>
            <a:endParaRPr lang="de-DE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5278AD63-79C9-4310-92E1-9D46351FBB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INATEG Ingenieur-Atelier Energie &amp; Gebäude, 3930 Visp    -    Dipl.-Ing FH SIA  Anton Schreiner</a:t>
            </a:r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DA9A069E-14E1-47B0-92F9-E631EEF134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9CF6A-2259-4796-90FC-79D68B156C96}" type="slidenum">
              <a:rPr lang="de-DE" smtClean="0"/>
              <a:t>11</a:t>
            </a:fld>
            <a:endParaRPr lang="de-DE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83CC34F-FB11-4674-ACE2-648A950B4FC9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838200" y="1520994"/>
            <a:ext cx="9144000" cy="64279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CH" i="1" dirty="0"/>
              <a:t>«der Standort entscheidet mit»</a:t>
            </a:r>
            <a:endParaRPr lang="de-DE" i="1" dirty="0"/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E53A52E4-D0E3-4BF6-95DB-0F9F3B6AD8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5064" y="319855"/>
            <a:ext cx="1440000" cy="551396"/>
          </a:xfrm>
          <a:prstGeom prst="rect">
            <a:avLst/>
          </a:prstGeom>
        </p:spPr>
      </p:pic>
      <p:sp>
        <p:nvSpPr>
          <p:cNvPr id="11" name="Textplatzhalter 2">
            <a:extLst>
              <a:ext uri="{FF2B5EF4-FFF2-40B4-BE49-F238E27FC236}">
                <a16:creationId xmlns:a16="http://schemas.microsoft.com/office/drawing/2014/main" id="{7EC92DA1-DAD2-4D94-9C6F-C6C7166416A0}"/>
              </a:ext>
            </a:extLst>
          </p:cNvPr>
          <p:cNvSpPr txBox="1">
            <a:spLocks/>
          </p:cNvSpPr>
          <p:nvPr/>
        </p:nvSpPr>
        <p:spPr>
          <a:xfrm>
            <a:off x="838199" y="2525160"/>
            <a:ext cx="10008765" cy="6427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de-CH" b="1" dirty="0"/>
              <a:t>Faktoren, die den Preis beeinflussen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de-CH" dirty="0"/>
          </a:p>
          <a:p>
            <a:endParaRPr lang="de-DE" dirty="0"/>
          </a:p>
        </p:txBody>
      </p:sp>
      <p:sp>
        <p:nvSpPr>
          <p:cNvPr id="13" name="Textplatzhalter 2">
            <a:extLst>
              <a:ext uri="{FF2B5EF4-FFF2-40B4-BE49-F238E27FC236}">
                <a16:creationId xmlns:a16="http://schemas.microsoft.com/office/drawing/2014/main" id="{D33082B3-0A55-4463-9F39-286D917AC825}"/>
              </a:ext>
            </a:extLst>
          </p:cNvPr>
          <p:cNvSpPr txBox="1">
            <a:spLocks/>
          </p:cNvSpPr>
          <p:nvPr/>
        </p:nvSpPr>
        <p:spPr>
          <a:xfrm>
            <a:off x="838199" y="3207928"/>
            <a:ext cx="9757095" cy="2756643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CH" dirty="0"/>
              <a:t>Zugänglichkeit für Anlieferungen und Baumaschinen</a:t>
            </a:r>
          </a:p>
          <a:p>
            <a:r>
              <a:rPr lang="de-CH" dirty="0"/>
              <a:t>Strassenbenützungsgebühren (z.B. Bergregionen)</a:t>
            </a:r>
          </a:p>
          <a:p>
            <a:r>
              <a:rPr lang="de-CH" dirty="0"/>
              <a:t>Länge der Anfahrtswege</a:t>
            </a:r>
          </a:p>
          <a:p>
            <a:r>
              <a:rPr lang="de-CH" dirty="0"/>
              <a:t>extreme Hanglagen</a:t>
            </a:r>
          </a:p>
          <a:p>
            <a:r>
              <a:rPr lang="de-CH" dirty="0"/>
              <a:t>Grenzbebauungen</a:t>
            </a:r>
          </a:p>
          <a:p>
            <a:r>
              <a:rPr lang="de-CH" dirty="0"/>
              <a:t>Klima</a:t>
            </a:r>
          </a:p>
          <a:p>
            <a:r>
              <a:rPr lang="de-CH" dirty="0"/>
              <a:t>etc.</a:t>
            </a:r>
          </a:p>
          <a:p>
            <a:pPr marL="0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217550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E3B7F1C-3EB7-4D34-9532-EB9B2759DA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>
                <a:solidFill>
                  <a:schemeClr val="accent1">
                    <a:lumMod val="75000"/>
                  </a:schemeClr>
                </a:solidFill>
              </a:rPr>
              <a:t>Kosten für die Gebäudesanierung</a:t>
            </a:r>
            <a:endParaRPr lang="de-DE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5278AD63-79C9-4310-92E1-9D46351FBB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INATEG Ingenieur-Atelier Energie &amp; Gebäude, 3930 Visp    -    Dipl.-Ing FH SIA  Anton Schreiner</a:t>
            </a:r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DA9A069E-14E1-47B0-92F9-E631EEF134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9CF6A-2259-4796-90FC-79D68B156C96}" type="slidenum">
              <a:rPr lang="de-DE" smtClean="0"/>
              <a:t>12</a:t>
            </a:fld>
            <a:endParaRPr lang="de-DE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83CC34F-FB11-4674-ACE2-648A950B4FC9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838200" y="1520994"/>
            <a:ext cx="9144000" cy="64279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CH" i="1" dirty="0"/>
              <a:t>«Durchschnittswerte Gebäudehülle – mittlere Grösse»</a:t>
            </a:r>
            <a:endParaRPr lang="de-DE" i="1" dirty="0"/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E53A52E4-D0E3-4BF6-95DB-0F9F3B6AD8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5064" y="319855"/>
            <a:ext cx="1440000" cy="551396"/>
          </a:xfrm>
          <a:prstGeom prst="rect">
            <a:avLst/>
          </a:prstGeom>
        </p:spPr>
      </p:pic>
      <p:sp>
        <p:nvSpPr>
          <p:cNvPr id="11" name="Textplatzhalter 2">
            <a:extLst>
              <a:ext uri="{FF2B5EF4-FFF2-40B4-BE49-F238E27FC236}">
                <a16:creationId xmlns:a16="http://schemas.microsoft.com/office/drawing/2014/main" id="{7EC92DA1-DAD2-4D94-9C6F-C6C7166416A0}"/>
              </a:ext>
            </a:extLst>
          </p:cNvPr>
          <p:cNvSpPr txBox="1">
            <a:spLocks/>
          </p:cNvSpPr>
          <p:nvPr/>
        </p:nvSpPr>
        <p:spPr>
          <a:xfrm>
            <a:off x="838199" y="2525160"/>
            <a:ext cx="10008765" cy="6427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de-CH" b="1" dirty="0"/>
              <a:t>Standard- bzw. Erfahrungswerte – ohne Erschwernisse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de-CH" dirty="0"/>
          </a:p>
          <a:p>
            <a:endParaRPr lang="de-DE" dirty="0"/>
          </a:p>
        </p:txBody>
      </p:sp>
      <p:sp>
        <p:nvSpPr>
          <p:cNvPr id="13" name="Textplatzhalter 2">
            <a:extLst>
              <a:ext uri="{FF2B5EF4-FFF2-40B4-BE49-F238E27FC236}">
                <a16:creationId xmlns:a16="http://schemas.microsoft.com/office/drawing/2014/main" id="{D33082B3-0A55-4463-9F39-286D917AC825}"/>
              </a:ext>
            </a:extLst>
          </p:cNvPr>
          <p:cNvSpPr txBox="1">
            <a:spLocks/>
          </p:cNvSpPr>
          <p:nvPr/>
        </p:nvSpPr>
        <p:spPr>
          <a:xfrm>
            <a:off x="838199" y="3207928"/>
            <a:ext cx="10008765" cy="2756643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CH" dirty="0"/>
              <a:t>Gerüst					Fr.      50.– pro m² Fassadenfläche</a:t>
            </a:r>
          </a:p>
          <a:p>
            <a:r>
              <a:rPr lang="de-CH" dirty="0"/>
              <a:t>Fassadendämmung verputzt		Fr.    250.– pro m² Fassadenfläche</a:t>
            </a:r>
          </a:p>
          <a:p>
            <a:r>
              <a:rPr lang="de-CH" dirty="0"/>
              <a:t>Fensterersatz				Fr. 1’200.– pro m² Fensterfläche</a:t>
            </a:r>
          </a:p>
          <a:p>
            <a:r>
              <a:rPr lang="de-CH" dirty="0"/>
              <a:t>Rafflamellen-Storen				Fr.     500.– pro Standardfenster</a:t>
            </a:r>
          </a:p>
          <a:p>
            <a:r>
              <a:rPr lang="de-CH" dirty="0"/>
              <a:t>Aufdachdämmung mit neuer Eindeckung	Fr.     400.– pro m² Dachfläche</a:t>
            </a:r>
          </a:p>
          <a:p>
            <a:r>
              <a:rPr lang="de-CH" dirty="0"/>
              <a:t>Innendämmungen (Wand, Dach)		Fr.     300.– pro m² Dämmfläche</a:t>
            </a:r>
          </a:p>
          <a:p>
            <a:r>
              <a:rPr lang="de-CH" dirty="0"/>
              <a:t>Architekt und Bauleitung			8% bis 16 % der Sanierungskosten</a:t>
            </a:r>
          </a:p>
          <a:p>
            <a:pPr marL="0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521535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E3B7F1C-3EB7-4D34-9532-EB9B2759DA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>
                <a:solidFill>
                  <a:schemeClr val="accent6">
                    <a:lumMod val="50000"/>
                  </a:schemeClr>
                </a:solidFill>
              </a:rPr>
              <a:t>Erfahrungen aus der Praxis</a:t>
            </a:r>
            <a:endParaRPr lang="de-DE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5278AD63-79C9-4310-92E1-9D46351FBB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INATEG Ingenieur-Atelier Energie &amp; Gebäude, 3930 Visp    -    Dipl.-Ing FH SIA  Anton Schreiner</a:t>
            </a:r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DA9A069E-14E1-47B0-92F9-E631EEF134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9CF6A-2259-4796-90FC-79D68B156C96}" type="slidenum">
              <a:rPr lang="de-DE" smtClean="0"/>
              <a:t>13</a:t>
            </a:fld>
            <a:endParaRPr lang="de-DE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83CC34F-FB11-4674-ACE2-648A950B4FC9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838200" y="1520994"/>
            <a:ext cx="9144000" cy="64279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CH" i="1" dirty="0"/>
              <a:t>«alle(s) unter einen Hut bringen»</a:t>
            </a:r>
            <a:endParaRPr lang="de-DE" i="1" dirty="0"/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E53A52E4-D0E3-4BF6-95DB-0F9F3B6AD8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5064" y="319855"/>
            <a:ext cx="1440000" cy="551396"/>
          </a:xfrm>
          <a:prstGeom prst="rect">
            <a:avLst/>
          </a:prstGeom>
        </p:spPr>
      </p:pic>
      <p:sp>
        <p:nvSpPr>
          <p:cNvPr id="11" name="Textplatzhalter 2">
            <a:extLst>
              <a:ext uri="{FF2B5EF4-FFF2-40B4-BE49-F238E27FC236}">
                <a16:creationId xmlns:a16="http://schemas.microsoft.com/office/drawing/2014/main" id="{7EC92DA1-DAD2-4D94-9C6F-C6C7166416A0}"/>
              </a:ext>
            </a:extLst>
          </p:cNvPr>
          <p:cNvSpPr txBox="1">
            <a:spLocks/>
          </p:cNvSpPr>
          <p:nvPr/>
        </p:nvSpPr>
        <p:spPr>
          <a:xfrm>
            <a:off x="838199" y="2525160"/>
            <a:ext cx="10008765" cy="6427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de-CH" b="1" dirty="0"/>
              <a:t>Eigentümer, Unternehmer, Nachbarn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de-CH" dirty="0"/>
          </a:p>
          <a:p>
            <a:endParaRPr lang="de-DE" dirty="0"/>
          </a:p>
        </p:txBody>
      </p:sp>
      <p:sp>
        <p:nvSpPr>
          <p:cNvPr id="13" name="Textplatzhalter 2">
            <a:extLst>
              <a:ext uri="{FF2B5EF4-FFF2-40B4-BE49-F238E27FC236}">
                <a16:creationId xmlns:a16="http://schemas.microsoft.com/office/drawing/2014/main" id="{D33082B3-0A55-4463-9F39-286D917AC825}"/>
              </a:ext>
            </a:extLst>
          </p:cNvPr>
          <p:cNvSpPr txBox="1">
            <a:spLocks/>
          </p:cNvSpPr>
          <p:nvPr/>
        </p:nvSpPr>
        <p:spPr>
          <a:xfrm>
            <a:off x="838199" y="3207928"/>
            <a:ext cx="10008765" cy="27566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CH" dirty="0"/>
              <a:t>Unterschiedliche Nutzungs-/Sanierungsinteressen der Eigentümer</a:t>
            </a:r>
          </a:p>
          <a:p>
            <a:r>
              <a:rPr lang="de-CH" dirty="0"/>
              <a:t>Fenster oftmals im Sondereigentum – nicht jeder will mitmachen</a:t>
            </a:r>
          </a:p>
          <a:p>
            <a:r>
              <a:rPr lang="de-CH" dirty="0"/>
              <a:t>Bauablauf-Koordination</a:t>
            </a:r>
          </a:p>
          <a:p>
            <a:r>
              <a:rPr lang="de-CH"/>
              <a:t>Geduld </a:t>
            </a:r>
            <a:r>
              <a:rPr lang="de-CH" dirty="0"/>
              <a:t>und Verständnis der Nachbarn</a:t>
            </a:r>
          </a:p>
          <a:p>
            <a:r>
              <a:rPr lang="de-CH" dirty="0"/>
              <a:t>Erneuerungsfond zu wenig angehäuft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922433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E3B7F1C-3EB7-4D34-9532-EB9B2759DA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>
                <a:solidFill>
                  <a:schemeClr val="accent6">
                    <a:lumMod val="50000"/>
                  </a:schemeClr>
                </a:solidFill>
              </a:rPr>
              <a:t>Erfahrungen aus der Praxis</a:t>
            </a:r>
            <a:endParaRPr lang="de-DE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5278AD63-79C9-4310-92E1-9D46351FBB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INATEG Ingenieur-Atelier Energie &amp; Gebäude, 3930 Visp    -    Dipl.-Ing FH SIA  Anton Schreiner</a:t>
            </a:r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DA9A069E-14E1-47B0-92F9-E631EEF134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9CF6A-2259-4796-90FC-79D68B156C96}" type="slidenum">
              <a:rPr lang="de-DE" smtClean="0"/>
              <a:t>14</a:t>
            </a:fld>
            <a:endParaRPr lang="de-DE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83CC34F-FB11-4674-ACE2-648A950B4FC9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838200" y="1520994"/>
            <a:ext cx="9144000" cy="64279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CH" i="1" dirty="0"/>
              <a:t>«Überraschungen und mehr»</a:t>
            </a:r>
            <a:endParaRPr lang="de-DE" i="1" dirty="0"/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E53A52E4-D0E3-4BF6-95DB-0F9F3B6AD8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5064" y="319855"/>
            <a:ext cx="1440000" cy="551396"/>
          </a:xfrm>
          <a:prstGeom prst="rect">
            <a:avLst/>
          </a:prstGeom>
        </p:spPr>
      </p:pic>
      <p:sp>
        <p:nvSpPr>
          <p:cNvPr id="11" name="Textplatzhalter 2">
            <a:extLst>
              <a:ext uri="{FF2B5EF4-FFF2-40B4-BE49-F238E27FC236}">
                <a16:creationId xmlns:a16="http://schemas.microsoft.com/office/drawing/2014/main" id="{7EC92DA1-DAD2-4D94-9C6F-C6C7166416A0}"/>
              </a:ext>
            </a:extLst>
          </p:cNvPr>
          <p:cNvSpPr txBox="1">
            <a:spLocks/>
          </p:cNvSpPr>
          <p:nvPr/>
        </p:nvSpPr>
        <p:spPr>
          <a:xfrm>
            <a:off x="838199" y="2525160"/>
            <a:ext cx="10008765" cy="6427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de-CH" b="1" dirty="0"/>
              <a:t>Technische und administrative Hindernisse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de-CH" dirty="0"/>
          </a:p>
          <a:p>
            <a:endParaRPr lang="de-DE" dirty="0"/>
          </a:p>
        </p:txBody>
      </p:sp>
      <p:sp>
        <p:nvSpPr>
          <p:cNvPr id="13" name="Textplatzhalter 2">
            <a:extLst>
              <a:ext uri="{FF2B5EF4-FFF2-40B4-BE49-F238E27FC236}">
                <a16:creationId xmlns:a16="http://schemas.microsoft.com/office/drawing/2014/main" id="{D33082B3-0A55-4463-9F39-286D917AC825}"/>
              </a:ext>
            </a:extLst>
          </p:cNvPr>
          <p:cNvSpPr txBox="1">
            <a:spLocks/>
          </p:cNvSpPr>
          <p:nvPr/>
        </p:nvSpPr>
        <p:spPr>
          <a:xfrm>
            <a:off x="838199" y="3207928"/>
            <a:ext cx="10008765" cy="2756643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CH" dirty="0"/>
              <a:t>Energieberater/in wird zu spät oder gar nicht mit einbezogen</a:t>
            </a:r>
          </a:p>
          <a:p>
            <a:r>
              <a:rPr lang="de-CH" dirty="0"/>
              <a:t>Einsprachen beim Baugesuch</a:t>
            </a:r>
          </a:p>
          <a:p>
            <a:r>
              <a:rPr lang="de-CH" dirty="0"/>
              <a:t>keine Baustellenzufahrt möglich</a:t>
            </a:r>
          </a:p>
          <a:p>
            <a:r>
              <a:rPr lang="de-CH" dirty="0"/>
              <a:t>zu wenig Umgebung vorhanden</a:t>
            </a:r>
          </a:p>
          <a:p>
            <a:r>
              <a:rPr lang="de-CH" dirty="0"/>
              <a:t>Schutzzonen – keine EWS-Bohrbewilligung</a:t>
            </a:r>
          </a:p>
          <a:p>
            <a:r>
              <a:rPr lang="de-CH" dirty="0"/>
              <a:t>Asbesthaltige Altstoffe</a:t>
            </a:r>
          </a:p>
          <a:p>
            <a:r>
              <a:rPr lang="de-CH" dirty="0"/>
              <a:t>Brandschutz kommt zum Tragen</a:t>
            </a:r>
          </a:p>
          <a:p>
            <a:r>
              <a:rPr lang="de-CH" dirty="0"/>
              <a:t>Fördergelder nicht oder zu spät beantragt</a:t>
            </a:r>
          </a:p>
        </p:txBody>
      </p:sp>
    </p:spTree>
    <p:extLst>
      <p:ext uri="{BB962C8B-B14F-4D97-AF65-F5344CB8AC3E}">
        <p14:creationId xmlns:p14="http://schemas.microsoft.com/office/powerpoint/2010/main" val="17682541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E3B7F1C-3EB7-4D34-9532-EB9B2759DA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>
                <a:solidFill>
                  <a:schemeClr val="accent6">
                    <a:lumMod val="50000"/>
                  </a:schemeClr>
                </a:solidFill>
              </a:rPr>
              <a:t>Erfahrungen aus der Praxis</a:t>
            </a:r>
            <a:endParaRPr lang="de-DE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5278AD63-79C9-4310-92E1-9D46351FBB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INATEG Ingenieur-Atelier Energie &amp; Gebäude, 3930 Visp    -    Dipl.-Ing FH SIA  Anton Schreiner</a:t>
            </a:r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DA9A069E-14E1-47B0-92F9-E631EEF134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9CF6A-2259-4796-90FC-79D68B156C96}" type="slidenum">
              <a:rPr lang="de-DE" smtClean="0"/>
              <a:t>15</a:t>
            </a:fld>
            <a:endParaRPr lang="de-DE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83CC34F-FB11-4674-ACE2-648A950B4FC9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838200" y="1520994"/>
            <a:ext cx="9144000" cy="64279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CH" i="1" dirty="0"/>
              <a:t>«Ende gut – alles gut»</a:t>
            </a:r>
            <a:endParaRPr lang="de-DE" i="1" dirty="0"/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E53A52E4-D0E3-4BF6-95DB-0F9F3B6AD8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5064" y="319855"/>
            <a:ext cx="1440000" cy="551396"/>
          </a:xfrm>
          <a:prstGeom prst="rect">
            <a:avLst/>
          </a:prstGeom>
        </p:spPr>
      </p:pic>
      <p:sp>
        <p:nvSpPr>
          <p:cNvPr id="11" name="Textplatzhalter 2">
            <a:extLst>
              <a:ext uri="{FF2B5EF4-FFF2-40B4-BE49-F238E27FC236}">
                <a16:creationId xmlns:a16="http://schemas.microsoft.com/office/drawing/2014/main" id="{7EC92DA1-DAD2-4D94-9C6F-C6C7166416A0}"/>
              </a:ext>
            </a:extLst>
          </p:cNvPr>
          <p:cNvSpPr txBox="1">
            <a:spLocks/>
          </p:cNvSpPr>
          <p:nvPr/>
        </p:nvSpPr>
        <p:spPr>
          <a:xfrm>
            <a:off x="838199" y="2525160"/>
            <a:ext cx="10008765" cy="486488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de-CH" b="1" dirty="0"/>
              <a:t>Bei entsprechend sorgfältiger Planung kommt es (fast) immer zur Einigung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de-CH" dirty="0"/>
          </a:p>
          <a:p>
            <a:endParaRPr lang="de-DE" dirty="0"/>
          </a:p>
        </p:txBody>
      </p:sp>
      <p:sp>
        <p:nvSpPr>
          <p:cNvPr id="13" name="Textplatzhalter 2">
            <a:extLst>
              <a:ext uri="{FF2B5EF4-FFF2-40B4-BE49-F238E27FC236}">
                <a16:creationId xmlns:a16="http://schemas.microsoft.com/office/drawing/2014/main" id="{D33082B3-0A55-4463-9F39-286D917AC825}"/>
              </a:ext>
            </a:extLst>
          </p:cNvPr>
          <p:cNvSpPr txBox="1">
            <a:spLocks/>
          </p:cNvSpPr>
          <p:nvPr/>
        </p:nvSpPr>
        <p:spPr>
          <a:xfrm>
            <a:off x="838199" y="3207929"/>
            <a:ext cx="10008765" cy="154024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CH" b="1" dirty="0"/>
              <a:t>denn alle wollen schlussendlich</a:t>
            </a:r>
          </a:p>
          <a:p>
            <a:r>
              <a:rPr lang="de-CH" dirty="0"/>
              <a:t>Energie einsparen</a:t>
            </a:r>
          </a:p>
          <a:p>
            <a:r>
              <a:rPr lang="de-CH" dirty="0"/>
              <a:t>CO</a:t>
            </a:r>
            <a:r>
              <a:rPr lang="de-CH" baseline="-25000" dirty="0"/>
              <a:t>2</a:t>
            </a:r>
            <a:r>
              <a:rPr lang="de-CH" dirty="0"/>
              <a:t> – Ausstoss reduzieren</a:t>
            </a:r>
          </a:p>
          <a:p>
            <a:r>
              <a:rPr lang="de-CH" dirty="0"/>
              <a:t>den Wert ihrer Liegenschaft erhalten oder sogar steigern</a:t>
            </a:r>
          </a:p>
        </p:txBody>
      </p:sp>
      <p:sp>
        <p:nvSpPr>
          <p:cNvPr id="9" name="Textplatzhalter 2">
            <a:extLst>
              <a:ext uri="{FF2B5EF4-FFF2-40B4-BE49-F238E27FC236}">
                <a16:creationId xmlns:a16="http://schemas.microsoft.com/office/drawing/2014/main" id="{8AD14F66-4305-46BC-A34C-6B4000498CAC}"/>
              </a:ext>
            </a:extLst>
          </p:cNvPr>
          <p:cNvSpPr txBox="1">
            <a:spLocks/>
          </p:cNvSpPr>
          <p:nvPr/>
        </p:nvSpPr>
        <p:spPr>
          <a:xfrm>
            <a:off x="838198" y="4816110"/>
            <a:ext cx="10008765" cy="1540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CH" sz="2400" b="1" dirty="0"/>
              <a:t>Aber:</a:t>
            </a:r>
          </a:p>
          <a:p>
            <a:r>
              <a:rPr lang="de-CH" sz="2400" b="1" dirty="0">
                <a:solidFill>
                  <a:schemeClr val="accent6">
                    <a:lumMod val="50000"/>
                  </a:schemeClr>
                </a:solidFill>
              </a:rPr>
              <a:t>Es braucht genügend Vorlaufzeiten für die (energetische) Planung</a:t>
            </a:r>
          </a:p>
        </p:txBody>
      </p:sp>
    </p:spTree>
    <p:extLst>
      <p:ext uri="{BB962C8B-B14F-4D97-AF65-F5344CB8AC3E}">
        <p14:creationId xmlns:p14="http://schemas.microsoft.com/office/powerpoint/2010/main" val="30330936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043ED8E-B1F6-42F5-809B-DF1927FF99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3057752"/>
          </a:xfrm>
        </p:spPr>
        <p:txBody>
          <a:bodyPr/>
          <a:lstStyle/>
          <a:p>
            <a:r>
              <a:rPr lang="de-CH" dirty="0"/>
              <a:t>Besten Dank für Ihre Aufmerksamkeit</a:t>
            </a:r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F382C434-B08F-4A7A-94FD-A86BE4EFE1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INATEG Ingenieur-Atelier Energie &amp; Gebäude, 3930 Visp    -    Dipl.-Ing FH SIA  Anton Schreiner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B2BDD013-5040-44BA-A70E-1E0425DC3E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9CF6A-2259-4796-90FC-79D68B156C96}" type="slidenum">
              <a:rPr lang="de-DE" smtClean="0"/>
              <a:t>16</a:t>
            </a:fld>
            <a:endParaRPr lang="de-DE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8EE20CB0-1DCA-4051-A389-B63DD584E2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5064" y="319855"/>
            <a:ext cx="1440000" cy="551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89700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E3B7F1C-3EB7-4D34-9532-EB9B2759DA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Spezies von Zweitwohnungs-Objekte</a:t>
            </a:r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83CC34F-FB11-4674-ACE2-648A950B4FC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de-CH" dirty="0"/>
              <a:t>Ferienhaus in Privatbesitz</a:t>
            </a:r>
          </a:p>
          <a:p>
            <a:r>
              <a:rPr lang="de-CH" dirty="0"/>
              <a:t>2 Wohnungen	</a:t>
            </a:r>
            <a:endParaRPr lang="de-DE" dirty="0"/>
          </a:p>
        </p:txBody>
      </p:sp>
      <p:pic>
        <p:nvPicPr>
          <p:cNvPr id="10" name="Inhaltsplatzhalter 9">
            <a:extLst>
              <a:ext uri="{FF2B5EF4-FFF2-40B4-BE49-F238E27FC236}">
                <a16:creationId xmlns:a16="http://schemas.microsoft.com/office/drawing/2014/main" id="{FA5123B5-2484-45EE-AB18-770EC2F9FC7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788" y="2888371"/>
            <a:ext cx="5157787" cy="2917996"/>
          </a:xfrm>
        </p:spPr>
      </p:pic>
      <p:sp>
        <p:nvSpPr>
          <p:cNvPr id="5" name="Textplatzhalter 4">
            <a:extLst>
              <a:ext uri="{FF2B5EF4-FFF2-40B4-BE49-F238E27FC236}">
                <a16:creationId xmlns:a16="http://schemas.microsoft.com/office/drawing/2014/main" id="{261A1847-28AA-4284-B65E-08CE73272D3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581514" y="1681163"/>
            <a:ext cx="4773874" cy="823912"/>
          </a:xfrm>
        </p:spPr>
        <p:txBody>
          <a:bodyPr>
            <a:normAutofit lnSpcReduction="10000"/>
          </a:bodyPr>
          <a:lstStyle/>
          <a:p>
            <a:r>
              <a:rPr lang="de-CH" dirty="0"/>
              <a:t>Ferienwohnanlage einer STWE</a:t>
            </a:r>
          </a:p>
          <a:p>
            <a:r>
              <a:rPr lang="de-CH" dirty="0"/>
              <a:t>14 Wohnungen</a:t>
            </a:r>
            <a:endParaRPr lang="de-DE" dirty="0"/>
          </a:p>
        </p:txBody>
      </p:sp>
      <p:pic>
        <p:nvPicPr>
          <p:cNvPr id="12" name="Inhaltsplatzhalter 11">
            <a:extLst>
              <a:ext uri="{FF2B5EF4-FFF2-40B4-BE49-F238E27FC236}">
                <a16:creationId xmlns:a16="http://schemas.microsoft.com/office/drawing/2014/main" id="{D944B404-72A6-42F4-B13C-B91A967B7FBA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1514" y="2888371"/>
            <a:ext cx="3910530" cy="3301291"/>
          </a:xfrm>
        </p:spPr>
      </p:pic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5278AD63-79C9-4310-92E1-9D46351FBB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INATEG Ingenieur-Atelier Energie &amp; Gebäude, 3930 Visp    -    Dipl.-Ing FH SIA  Anton Schreiner</a:t>
            </a:r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DA9A069E-14E1-47B0-92F9-E631EEF134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9CF6A-2259-4796-90FC-79D68B156C96}" type="slidenum">
              <a:rPr lang="de-DE" smtClean="0"/>
              <a:t>2</a:t>
            </a:fld>
            <a:endParaRPr lang="de-DE"/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E53A52E4-D0E3-4BF6-95DB-0F9F3B6AD8B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5064" y="319855"/>
            <a:ext cx="1440000" cy="551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7090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E3B7F1C-3EB7-4D34-9532-EB9B2759DA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>
                <a:solidFill>
                  <a:srgbClr val="FF0000"/>
                </a:solidFill>
              </a:rPr>
              <a:t>Planungsprozess</a:t>
            </a:r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5278AD63-79C9-4310-92E1-9D46351FBB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INATEG Ingenieur-Atelier Energie &amp; Gebäude, 3930 Visp    -    Dipl.-Ing FH SIA  Anton Schreiner</a:t>
            </a:r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DA9A069E-14E1-47B0-92F9-E631EEF134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9CF6A-2259-4796-90FC-79D68B156C96}" type="slidenum">
              <a:rPr lang="de-DE" smtClean="0"/>
              <a:t>3</a:t>
            </a:fld>
            <a:endParaRPr lang="de-DE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83CC34F-FB11-4674-ACE2-648A950B4FC9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838200" y="1520994"/>
            <a:ext cx="9144000" cy="100416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CH" i="1" dirty="0"/>
              <a:t>«mein Gebäude ist in die Jahre gekommen»</a:t>
            </a:r>
          </a:p>
          <a:p>
            <a:pPr marL="0" indent="0">
              <a:buNone/>
            </a:pPr>
            <a:endParaRPr lang="de-DE" i="1" dirty="0"/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E53A52E4-D0E3-4BF6-95DB-0F9F3B6AD8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5064" y="319855"/>
            <a:ext cx="1440000" cy="551396"/>
          </a:xfrm>
          <a:prstGeom prst="rect">
            <a:avLst/>
          </a:prstGeom>
        </p:spPr>
      </p:pic>
      <p:sp>
        <p:nvSpPr>
          <p:cNvPr id="13" name="Textplatzhalter 2">
            <a:extLst>
              <a:ext uri="{FF2B5EF4-FFF2-40B4-BE49-F238E27FC236}">
                <a16:creationId xmlns:a16="http://schemas.microsoft.com/office/drawing/2014/main" id="{D33082B3-0A55-4463-9F39-286D917AC825}"/>
              </a:ext>
            </a:extLst>
          </p:cNvPr>
          <p:cNvSpPr txBox="1">
            <a:spLocks/>
          </p:cNvSpPr>
          <p:nvPr/>
        </p:nvSpPr>
        <p:spPr>
          <a:xfrm>
            <a:off x="838200" y="3207928"/>
            <a:ext cx="9144000" cy="2756643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CH" dirty="0"/>
              <a:t>Heizungsersatz ist fällig</a:t>
            </a:r>
          </a:p>
          <a:p>
            <a:r>
              <a:rPr lang="de-CH" dirty="0"/>
              <a:t>Fensterersatz wäre notwendig</a:t>
            </a:r>
          </a:p>
          <a:p>
            <a:r>
              <a:rPr lang="de-CH" dirty="0"/>
              <a:t>Fassade und/oder Dach ist sanierungsbedürftig / </a:t>
            </a:r>
            <a:r>
              <a:rPr lang="de-CH" dirty="0" err="1"/>
              <a:t>abgewittert</a:t>
            </a:r>
            <a:endParaRPr lang="de-CH" dirty="0"/>
          </a:p>
          <a:p>
            <a:r>
              <a:rPr lang="de-CH" dirty="0"/>
              <a:t>Umbau oder Anbau/Erweiterung geplant</a:t>
            </a:r>
          </a:p>
          <a:p>
            <a:r>
              <a:rPr lang="de-CH" dirty="0"/>
              <a:t>Energieverbrauch ist sehr hoch</a:t>
            </a:r>
          </a:p>
          <a:p>
            <a:r>
              <a:rPr lang="de-CH" dirty="0"/>
              <a:t>«Ich will weg von fossiler Energie»</a:t>
            </a:r>
          </a:p>
          <a:p>
            <a:r>
              <a:rPr lang="de-CH" dirty="0"/>
              <a:t>Brandschutzauflagen sollten erfüllt werden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de-CH" dirty="0"/>
          </a:p>
          <a:p>
            <a:endParaRPr lang="de-DE" dirty="0"/>
          </a:p>
        </p:txBody>
      </p:sp>
      <p:sp>
        <p:nvSpPr>
          <p:cNvPr id="15" name="Textplatzhalter 2">
            <a:extLst>
              <a:ext uri="{FF2B5EF4-FFF2-40B4-BE49-F238E27FC236}">
                <a16:creationId xmlns:a16="http://schemas.microsoft.com/office/drawing/2014/main" id="{B9F1B65F-F96F-41AB-A7CD-6ED3D18056CB}"/>
              </a:ext>
            </a:extLst>
          </p:cNvPr>
          <p:cNvSpPr txBox="1">
            <a:spLocks/>
          </p:cNvSpPr>
          <p:nvPr/>
        </p:nvSpPr>
        <p:spPr>
          <a:xfrm>
            <a:off x="838199" y="2525160"/>
            <a:ext cx="10008765" cy="6427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de-CH" b="1" dirty="0"/>
              <a:t>Ausgangslage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de-CH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55616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E3B7F1C-3EB7-4D34-9532-EB9B2759DA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>
                <a:solidFill>
                  <a:srgbClr val="FF0000"/>
                </a:solidFill>
              </a:rPr>
              <a:t>Planungsprozess</a:t>
            </a:r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5278AD63-79C9-4310-92E1-9D46351FBB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INATEG Ingenieur-Atelier Energie &amp; Gebäude, 3930 Visp    -    Dipl.-Ing FH SIA  Anton Schreiner</a:t>
            </a:r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DA9A069E-14E1-47B0-92F9-E631EEF134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9CF6A-2259-4796-90FC-79D68B156C96}" type="slidenum">
              <a:rPr lang="de-DE" smtClean="0"/>
              <a:t>4</a:t>
            </a:fld>
            <a:endParaRPr lang="de-DE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83CC34F-FB11-4674-ACE2-648A950B4FC9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838200" y="1520994"/>
            <a:ext cx="9144000" cy="64279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CH" i="1" dirty="0"/>
              <a:t>«Aller Anfang ist schwer»</a:t>
            </a:r>
            <a:endParaRPr lang="de-DE" i="1" dirty="0"/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E53A52E4-D0E3-4BF6-95DB-0F9F3B6AD8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5064" y="319855"/>
            <a:ext cx="1440000" cy="551396"/>
          </a:xfrm>
          <a:prstGeom prst="rect">
            <a:avLst/>
          </a:prstGeom>
        </p:spPr>
      </p:pic>
      <p:sp>
        <p:nvSpPr>
          <p:cNvPr id="11" name="Textplatzhalter 2">
            <a:extLst>
              <a:ext uri="{FF2B5EF4-FFF2-40B4-BE49-F238E27FC236}">
                <a16:creationId xmlns:a16="http://schemas.microsoft.com/office/drawing/2014/main" id="{7EC92DA1-DAD2-4D94-9C6F-C6C7166416A0}"/>
              </a:ext>
            </a:extLst>
          </p:cNvPr>
          <p:cNvSpPr txBox="1">
            <a:spLocks/>
          </p:cNvSpPr>
          <p:nvPr/>
        </p:nvSpPr>
        <p:spPr>
          <a:xfrm>
            <a:off x="838199" y="2525160"/>
            <a:ext cx="10008765" cy="6427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de-CH" b="1" dirty="0"/>
              <a:t>So früh wie möglich eine(n) «Energieberater/in» konsultieren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de-CH" dirty="0"/>
          </a:p>
          <a:p>
            <a:endParaRPr lang="de-DE" dirty="0"/>
          </a:p>
        </p:txBody>
      </p:sp>
      <p:sp>
        <p:nvSpPr>
          <p:cNvPr id="13" name="Textplatzhalter 2">
            <a:extLst>
              <a:ext uri="{FF2B5EF4-FFF2-40B4-BE49-F238E27FC236}">
                <a16:creationId xmlns:a16="http://schemas.microsoft.com/office/drawing/2014/main" id="{D33082B3-0A55-4463-9F39-286D917AC825}"/>
              </a:ext>
            </a:extLst>
          </p:cNvPr>
          <p:cNvSpPr txBox="1">
            <a:spLocks/>
          </p:cNvSpPr>
          <p:nvPr/>
        </p:nvSpPr>
        <p:spPr>
          <a:xfrm>
            <a:off x="838200" y="3207928"/>
            <a:ext cx="9144000" cy="275664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CH" dirty="0"/>
              <a:t>Energetische Gebäudeanalysen - Bestandsaufnahmen</a:t>
            </a:r>
          </a:p>
          <a:p>
            <a:r>
              <a:rPr lang="de-DE" dirty="0"/>
              <a:t>Schwachstellen aufzeigen (z.B. Wärmebrücken)</a:t>
            </a:r>
          </a:p>
          <a:p>
            <a:r>
              <a:rPr lang="de-DE" dirty="0"/>
              <a:t>Dämm- und Lösungsvorschläge erarbeiten</a:t>
            </a:r>
          </a:p>
          <a:p>
            <a:r>
              <a:rPr lang="de-DE" dirty="0"/>
              <a:t>Sanierungskonzepte und Varianten aufzeigen</a:t>
            </a:r>
          </a:p>
          <a:p>
            <a:r>
              <a:rPr lang="de-DE" dirty="0"/>
              <a:t>Koordination Gebäudehülle und Gebäudetechnik</a:t>
            </a:r>
          </a:p>
          <a:p>
            <a:r>
              <a:rPr lang="de-DE" dirty="0"/>
              <a:t>Fördergesuche stellen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102894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E3B7F1C-3EB7-4D34-9532-EB9B2759DA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>
                <a:solidFill>
                  <a:srgbClr val="FF0000"/>
                </a:solidFill>
              </a:rPr>
              <a:t>Planungsprozess</a:t>
            </a:r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5278AD63-79C9-4310-92E1-9D46351FBB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INATEG Ingenieur-Atelier Energie &amp; Gebäude, 3930 Visp    -    Dipl.-Ing FH SIA  Anton Schreiner</a:t>
            </a:r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DA9A069E-14E1-47B0-92F9-E631EEF134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9CF6A-2259-4796-90FC-79D68B156C96}" type="slidenum">
              <a:rPr lang="de-DE" smtClean="0"/>
              <a:t>5</a:t>
            </a:fld>
            <a:endParaRPr lang="de-DE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83CC34F-FB11-4674-ACE2-648A950B4FC9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838200" y="1520994"/>
            <a:ext cx="9144000" cy="64279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CH" i="1" dirty="0"/>
              <a:t>«wie gut oder schlecht ist überhaupt mein Gebäude?»</a:t>
            </a:r>
            <a:endParaRPr lang="de-DE" i="1" dirty="0"/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E53A52E4-D0E3-4BF6-95DB-0F9F3B6AD8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5064" y="319855"/>
            <a:ext cx="1440000" cy="551396"/>
          </a:xfrm>
          <a:prstGeom prst="rect">
            <a:avLst/>
          </a:prstGeom>
        </p:spPr>
      </p:pic>
      <p:sp>
        <p:nvSpPr>
          <p:cNvPr id="11" name="Textplatzhalter 2">
            <a:extLst>
              <a:ext uri="{FF2B5EF4-FFF2-40B4-BE49-F238E27FC236}">
                <a16:creationId xmlns:a16="http://schemas.microsoft.com/office/drawing/2014/main" id="{7EC92DA1-DAD2-4D94-9C6F-C6C7166416A0}"/>
              </a:ext>
            </a:extLst>
          </p:cNvPr>
          <p:cNvSpPr txBox="1">
            <a:spLocks/>
          </p:cNvSpPr>
          <p:nvPr/>
        </p:nvSpPr>
        <p:spPr>
          <a:xfrm>
            <a:off x="838199" y="2525160"/>
            <a:ext cx="10008765" cy="6427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de-CH" b="1" dirty="0"/>
              <a:t>Bestandsaufnahme zum energetischen Zustand des Gebäudes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de-CH" dirty="0"/>
          </a:p>
          <a:p>
            <a:endParaRPr lang="de-DE" dirty="0"/>
          </a:p>
        </p:txBody>
      </p:sp>
      <p:sp>
        <p:nvSpPr>
          <p:cNvPr id="13" name="Textplatzhalter 2">
            <a:extLst>
              <a:ext uri="{FF2B5EF4-FFF2-40B4-BE49-F238E27FC236}">
                <a16:creationId xmlns:a16="http://schemas.microsoft.com/office/drawing/2014/main" id="{D33082B3-0A55-4463-9F39-286D917AC825}"/>
              </a:ext>
            </a:extLst>
          </p:cNvPr>
          <p:cNvSpPr txBox="1">
            <a:spLocks/>
          </p:cNvSpPr>
          <p:nvPr/>
        </p:nvSpPr>
        <p:spPr>
          <a:xfrm>
            <a:off x="838200" y="3207929"/>
            <a:ext cx="9546864" cy="190096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CH" dirty="0"/>
              <a:t>Gebäudehülle</a:t>
            </a:r>
          </a:p>
          <a:p>
            <a:r>
              <a:rPr lang="de-CH" dirty="0"/>
              <a:t>Gebäudetechnik (Heizung, WW-Bereitung, Haushaltsgeräte etc.)</a:t>
            </a:r>
          </a:p>
          <a:p>
            <a:r>
              <a:rPr lang="de-CH" dirty="0"/>
              <a:t>Bisheriger Energieverbrauch</a:t>
            </a:r>
          </a:p>
          <a:p>
            <a:r>
              <a:rPr lang="de-CH" dirty="0"/>
              <a:t>Energiekennzahl ermitteln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de-CH" dirty="0"/>
          </a:p>
          <a:p>
            <a:endParaRPr lang="de-DE" dirty="0"/>
          </a:p>
        </p:txBody>
      </p:sp>
      <p:sp>
        <p:nvSpPr>
          <p:cNvPr id="9" name="Textplatzhalter 2">
            <a:extLst>
              <a:ext uri="{FF2B5EF4-FFF2-40B4-BE49-F238E27FC236}">
                <a16:creationId xmlns:a16="http://schemas.microsoft.com/office/drawing/2014/main" id="{D3FD026A-5EB1-4542-875C-B2098E639752}"/>
              </a:ext>
            </a:extLst>
          </p:cNvPr>
          <p:cNvSpPr txBox="1">
            <a:spLocks/>
          </p:cNvSpPr>
          <p:nvPr/>
        </p:nvSpPr>
        <p:spPr>
          <a:xfrm>
            <a:off x="838199" y="5200167"/>
            <a:ext cx="10008765" cy="6427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de-CH" b="1" dirty="0"/>
              <a:t>Idealerweise mit einem GEAK (Ist-Zustand)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de-CH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1664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E3B7F1C-3EB7-4D34-9532-EB9B2759DA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>
                <a:solidFill>
                  <a:srgbClr val="FF0000"/>
                </a:solidFill>
              </a:rPr>
              <a:t>Planungsprozess</a:t>
            </a:r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5278AD63-79C9-4310-92E1-9D46351FBB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INATEG Ingenieur-Atelier Energie &amp; Gebäude, 3930 Visp    -    Dipl.-Ing FH SIA  Anton Schreiner</a:t>
            </a:r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DA9A069E-14E1-47B0-92F9-E631EEF134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9CF6A-2259-4796-90FC-79D68B156C96}" type="slidenum">
              <a:rPr lang="de-DE" smtClean="0"/>
              <a:t>6</a:t>
            </a:fld>
            <a:endParaRPr lang="de-DE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83CC34F-FB11-4674-ACE2-648A950B4FC9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838200" y="1520994"/>
            <a:ext cx="9144000" cy="642794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de-CH" i="1" dirty="0"/>
              <a:t>«was ist energietechnisch und budgetmässig überhaupt möglich?»</a:t>
            </a:r>
            <a:endParaRPr lang="de-DE" i="1" dirty="0"/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E53A52E4-D0E3-4BF6-95DB-0F9F3B6AD8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5064" y="319855"/>
            <a:ext cx="1440000" cy="551396"/>
          </a:xfrm>
          <a:prstGeom prst="rect">
            <a:avLst/>
          </a:prstGeom>
        </p:spPr>
      </p:pic>
      <p:sp>
        <p:nvSpPr>
          <p:cNvPr id="11" name="Textplatzhalter 2">
            <a:extLst>
              <a:ext uri="{FF2B5EF4-FFF2-40B4-BE49-F238E27FC236}">
                <a16:creationId xmlns:a16="http://schemas.microsoft.com/office/drawing/2014/main" id="{7EC92DA1-DAD2-4D94-9C6F-C6C7166416A0}"/>
              </a:ext>
            </a:extLst>
          </p:cNvPr>
          <p:cNvSpPr txBox="1">
            <a:spLocks/>
          </p:cNvSpPr>
          <p:nvPr/>
        </p:nvSpPr>
        <p:spPr>
          <a:xfrm>
            <a:off x="838199" y="2525160"/>
            <a:ext cx="10008765" cy="6427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de-CH" b="1" dirty="0"/>
              <a:t>GEAK-plus mit Sanierungsvarianten ausarbeiten lassen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de-CH" dirty="0"/>
          </a:p>
          <a:p>
            <a:endParaRPr lang="de-DE" dirty="0"/>
          </a:p>
        </p:txBody>
      </p:sp>
      <p:sp>
        <p:nvSpPr>
          <p:cNvPr id="13" name="Textplatzhalter 2">
            <a:extLst>
              <a:ext uri="{FF2B5EF4-FFF2-40B4-BE49-F238E27FC236}">
                <a16:creationId xmlns:a16="http://schemas.microsoft.com/office/drawing/2014/main" id="{D33082B3-0A55-4463-9F39-286D917AC825}"/>
              </a:ext>
            </a:extLst>
          </p:cNvPr>
          <p:cNvSpPr txBox="1">
            <a:spLocks/>
          </p:cNvSpPr>
          <p:nvPr/>
        </p:nvSpPr>
        <p:spPr>
          <a:xfrm>
            <a:off x="838199" y="3207928"/>
            <a:ext cx="9757095" cy="275664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CH" dirty="0"/>
              <a:t>2-3 Sanierungsvarianten</a:t>
            </a:r>
          </a:p>
          <a:p>
            <a:r>
              <a:rPr lang="de-CH" dirty="0"/>
              <a:t>davon eine optimale Variante «Neubau-Standard wird erreicht» </a:t>
            </a:r>
          </a:p>
          <a:p>
            <a:r>
              <a:rPr lang="de-CH" dirty="0"/>
              <a:t>weitere Varianten je nach effektiven Realisierungsmöglichkeiten</a:t>
            </a:r>
          </a:p>
          <a:p>
            <a:pPr lvl="1"/>
            <a:r>
              <a:rPr lang="de-CH" dirty="0"/>
              <a:t>gemäss Budget</a:t>
            </a:r>
          </a:p>
          <a:p>
            <a:pPr lvl="1"/>
            <a:r>
              <a:rPr lang="de-CH" dirty="0"/>
              <a:t>was ist architektonisch und/oder bauphysikalisch überhaupt realisierbar</a:t>
            </a:r>
          </a:p>
          <a:p>
            <a:r>
              <a:rPr lang="de-CH" dirty="0"/>
              <a:t>ist eventuell sogar ein Minergie-Standard möglich?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de-CH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215068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E3B7F1C-3EB7-4D34-9532-EB9B2759DA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>
                <a:solidFill>
                  <a:srgbClr val="FF0000"/>
                </a:solidFill>
              </a:rPr>
              <a:t>Planungsprozess</a:t>
            </a:r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5278AD63-79C9-4310-92E1-9D46351FBB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INATEG Ingenieur-Atelier Energie &amp; Gebäude, 3930 Visp    -    Dipl.-Ing FH SIA  Anton Schreiner</a:t>
            </a:r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DA9A069E-14E1-47B0-92F9-E631EEF134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9CF6A-2259-4796-90FC-79D68B156C96}" type="slidenum">
              <a:rPr lang="de-DE" smtClean="0"/>
              <a:t>7</a:t>
            </a:fld>
            <a:endParaRPr lang="de-DE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83CC34F-FB11-4674-ACE2-648A950B4FC9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838200" y="1520994"/>
            <a:ext cx="9144000" cy="64279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CH" i="1" dirty="0"/>
              <a:t>«ein Entscheid muss her»</a:t>
            </a:r>
            <a:endParaRPr lang="de-DE" i="1" dirty="0"/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E53A52E4-D0E3-4BF6-95DB-0F9F3B6AD8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5064" y="319855"/>
            <a:ext cx="1440000" cy="551396"/>
          </a:xfrm>
          <a:prstGeom prst="rect">
            <a:avLst/>
          </a:prstGeom>
        </p:spPr>
      </p:pic>
      <p:sp>
        <p:nvSpPr>
          <p:cNvPr id="11" name="Textplatzhalter 2">
            <a:extLst>
              <a:ext uri="{FF2B5EF4-FFF2-40B4-BE49-F238E27FC236}">
                <a16:creationId xmlns:a16="http://schemas.microsoft.com/office/drawing/2014/main" id="{7EC92DA1-DAD2-4D94-9C6F-C6C7166416A0}"/>
              </a:ext>
            </a:extLst>
          </p:cNvPr>
          <p:cNvSpPr txBox="1">
            <a:spLocks/>
          </p:cNvSpPr>
          <p:nvPr/>
        </p:nvSpPr>
        <p:spPr>
          <a:xfrm>
            <a:off x="838199" y="2525160"/>
            <a:ext cx="10008765" cy="6427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de-CH" b="1" dirty="0"/>
              <a:t>Der definitive Sanierungsumfang wird beschlossen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de-CH" dirty="0"/>
          </a:p>
          <a:p>
            <a:endParaRPr lang="de-DE" dirty="0"/>
          </a:p>
        </p:txBody>
      </p:sp>
      <p:sp>
        <p:nvSpPr>
          <p:cNvPr id="13" name="Textplatzhalter 2">
            <a:extLst>
              <a:ext uri="{FF2B5EF4-FFF2-40B4-BE49-F238E27FC236}">
                <a16:creationId xmlns:a16="http://schemas.microsoft.com/office/drawing/2014/main" id="{D33082B3-0A55-4463-9F39-286D917AC825}"/>
              </a:ext>
            </a:extLst>
          </p:cNvPr>
          <p:cNvSpPr txBox="1">
            <a:spLocks/>
          </p:cNvSpPr>
          <p:nvPr/>
        </p:nvSpPr>
        <p:spPr>
          <a:xfrm>
            <a:off x="838199" y="3207928"/>
            <a:ext cx="9757095" cy="27566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CH" dirty="0"/>
              <a:t>der Familienrat tritt zusammen</a:t>
            </a:r>
          </a:p>
          <a:p>
            <a:r>
              <a:rPr lang="de-CH" dirty="0"/>
              <a:t>die Stockwerkeigentümer-Versammlung wird einberufen</a:t>
            </a:r>
          </a:p>
          <a:p>
            <a:r>
              <a:rPr lang="de-CH" dirty="0"/>
              <a:t>der genaue Budgetrahmen wird definiert</a:t>
            </a:r>
          </a:p>
          <a:p>
            <a:r>
              <a:rPr lang="de-CH" dirty="0"/>
              <a:t>was wird alles umgesetzt</a:t>
            </a:r>
          </a:p>
          <a:p>
            <a:pPr marL="0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658424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E3B7F1C-3EB7-4D34-9532-EB9B2759DA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>
                <a:solidFill>
                  <a:srgbClr val="FF0000"/>
                </a:solidFill>
              </a:rPr>
              <a:t>Planungsprozess</a:t>
            </a:r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5278AD63-79C9-4310-92E1-9D46351FBB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INATEG Ingenieur-Atelier Energie &amp; Gebäude, 3930 Visp    -    Dipl.-Ing FH SIA  Anton Schreiner</a:t>
            </a:r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DA9A069E-14E1-47B0-92F9-E631EEF134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9CF6A-2259-4796-90FC-79D68B156C96}" type="slidenum">
              <a:rPr lang="de-DE" smtClean="0"/>
              <a:t>8</a:t>
            </a:fld>
            <a:endParaRPr lang="de-DE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83CC34F-FB11-4674-ACE2-648A950B4FC9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838200" y="1520994"/>
            <a:ext cx="9144000" cy="64279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CH" i="1" dirty="0"/>
              <a:t>«jetzt wird geplant»</a:t>
            </a:r>
            <a:endParaRPr lang="de-DE" i="1" dirty="0"/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E53A52E4-D0E3-4BF6-95DB-0F9F3B6AD8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5064" y="319855"/>
            <a:ext cx="1440000" cy="551396"/>
          </a:xfrm>
          <a:prstGeom prst="rect">
            <a:avLst/>
          </a:prstGeom>
        </p:spPr>
      </p:pic>
      <p:sp>
        <p:nvSpPr>
          <p:cNvPr id="11" name="Textplatzhalter 2">
            <a:extLst>
              <a:ext uri="{FF2B5EF4-FFF2-40B4-BE49-F238E27FC236}">
                <a16:creationId xmlns:a16="http://schemas.microsoft.com/office/drawing/2014/main" id="{7EC92DA1-DAD2-4D94-9C6F-C6C7166416A0}"/>
              </a:ext>
            </a:extLst>
          </p:cNvPr>
          <p:cNvSpPr txBox="1">
            <a:spLocks/>
          </p:cNvSpPr>
          <p:nvPr/>
        </p:nvSpPr>
        <p:spPr>
          <a:xfrm>
            <a:off x="838199" y="2525160"/>
            <a:ext cx="10008765" cy="6427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de-CH" b="1" dirty="0"/>
              <a:t>Architekt, Projektleiter, Energieberater konkretisieren das Projekt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de-CH" dirty="0"/>
          </a:p>
          <a:p>
            <a:endParaRPr lang="de-DE" dirty="0"/>
          </a:p>
        </p:txBody>
      </p:sp>
      <p:sp>
        <p:nvSpPr>
          <p:cNvPr id="13" name="Textplatzhalter 2">
            <a:extLst>
              <a:ext uri="{FF2B5EF4-FFF2-40B4-BE49-F238E27FC236}">
                <a16:creationId xmlns:a16="http://schemas.microsoft.com/office/drawing/2014/main" id="{D33082B3-0A55-4463-9F39-286D917AC825}"/>
              </a:ext>
            </a:extLst>
          </p:cNvPr>
          <p:cNvSpPr txBox="1">
            <a:spLocks/>
          </p:cNvSpPr>
          <p:nvPr/>
        </p:nvSpPr>
        <p:spPr>
          <a:xfrm>
            <a:off x="838199" y="3207928"/>
            <a:ext cx="9757095" cy="275664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CH" dirty="0"/>
              <a:t>Planung und Ausarbeiten von Details</a:t>
            </a:r>
          </a:p>
          <a:p>
            <a:r>
              <a:rPr lang="de-CH" dirty="0"/>
              <a:t>Offerten einholen</a:t>
            </a:r>
          </a:p>
          <a:p>
            <a:r>
              <a:rPr lang="de-CH" dirty="0"/>
              <a:t>Baubewilligung und sonstige Bewilligungen einholen</a:t>
            </a:r>
          </a:p>
          <a:p>
            <a:r>
              <a:rPr lang="de-CH" dirty="0"/>
              <a:t>Etappierungen definieren (zuerst die Gebäudehülle, dann die Heizung</a:t>
            </a:r>
          </a:p>
          <a:p>
            <a:r>
              <a:rPr lang="de-CH" dirty="0"/>
              <a:t>Unternehmeraufträge vergeben</a:t>
            </a:r>
          </a:p>
          <a:p>
            <a:r>
              <a:rPr lang="de-CH" dirty="0"/>
              <a:t>Fördergelder frühzeitig beantragen – immer vor Sanierungsbeginn!</a:t>
            </a:r>
          </a:p>
          <a:p>
            <a:pPr marL="0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32806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E3B7F1C-3EB7-4D34-9532-EB9B2759DA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>
                <a:solidFill>
                  <a:srgbClr val="FF0000"/>
                </a:solidFill>
              </a:rPr>
              <a:t>Planungsprozess</a:t>
            </a:r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5278AD63-79C9-4310-92E1-9D46351FBB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INATEG Ingenieur-Atelier Energie &amp; Gebäude, 3930 Visp    -    Dipl.-Ing FH SIA  Anton Schreiner</a:t>
            </a:r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DA9A069E-14E1-47B0-92F9-E631EEF134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9CF6A-2259-4796-90FC-79D68B156C96}" type="slidenum">
              <a:rPr lang="de-DE" smtClean="0"/>
              <a:t>9</a:t>
            </a:fld>
            <a:endParaRPr lang="de-DE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83CC34F-FB11-4674-ACE2-648A950B4FC9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838200" y="1520994"/>
            <a:ext cx="9144000" cy="64279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CH" i="1" dirty="0"/>
              <a:t>«ein Jahr später – die Baustelle startet »</a:t>
            </a:r>
            <a:endParaRPr lang="de-DE" i="1" dirty="0"/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E53A52E4-D0E3-4BF6-95DB-0F9F3B6AD8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5064" y="319855"/>
            <a:ext cx="1440000" cy="551396"/>
          </a:xfrm>
          <a:prstGeom prst="rect">
            <a:avLst/>
          </a:prstGeom>
        </p:spPr>
      </p:pic>
      <p:sp>
        <p:nvSpPr>
          <p:cNvPr id="11" name="Textplatzhalter 2">
            <a:extLst>
              <a:ext uri="{FF2B5EF4-FFF2-40B4-BE49-F238E27FC236}">
                <a16:creationId xmlns:a16="http://schemas.microsoft.com/office/drawing/2014/main" id="{7EC92DA1-DAD2-4D94-9C6F-C6C7166416A0}"/>
              </a:ext>
            </a:extLst>
          </p:cNvPr>
          <p:cNvSpPr txBox="1">
            <a:spLocks/>
          </p:cNvSpPr>
          <p:nvPr/>
        </p:nvSpPr>
        <p:spPr>
          <a:xfrm>
            <a:off x="838199" y="2525160"/>
            <a:ext cx="10008765" cy="6427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de-CH" b="1" dirty="0"/>
              <a:t>Fachfirmen kommen auf Platz und realisieren das Projekt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de-CH" dirty="0"/>
          </a:p>
          <a:p>
            <a:endParaRPr lang="de-DE" dirty="0"/>
          </a:p>
        </p:txBody>
      </p:sp>
      <p:sp>
        <p:nvSpPr>
          <p:cNvPr id="13" name="Textplatzhalter 2">
            <a:extLst>
              <a:ext uri="{FF2B5EF4-FFF2-40B4-BE49-F238E27FC236}">
                <a16:creationId xmlns:a16="http://schemas.microsoft.com/office/drawing/2014/main" id="{D33082B3-0A55-4463-9F39-286D917AC825}"/>
              </a:ext>
            </a:extLst>
          </p:cNvPr>
          <p:cNvSpPr txBox="1">
            <a:spLocks/>
          </p:cNvSpPr>
          <p:nvPr/>
        </p:nvSpPr>
        <p:spPr>
          <a:xfrm>
            <a:off x="838199" y="3207928"/>
            <a:ext cx="10268825" cy="27566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CH" dirty="0"/>
              <a:t>Einhaltung der geltenden Regeln der Baukunst</a:t>
            </a:r>
          </a:p>
          <a:p>
            <a:r>
              <a:rPr lang="de-CH" dirty="0"/>
              <a:t>Beachtung der energietechnischen und bauphysikalischen Vorgaben</a:t>
            </a:r>
          </a:p>
          <a:p>
            <a:r>
              <a:rPr lang="de-CH" dirty="0"/>
              <a:t>Abnahme der Gewerke</a:t>
            </a:r>
          </a:p>
          <a:p>
            <a:r>
              <a:rPr lang="de-CH" dirty="0"/>
              <a:t>Inbetriebnahmeprotokolle und Zertifikate</a:t>
            </a:r>
          </a:p>
          <a:p>
            <a:r>
              <a:rPr lang="de-CH" dirty="0"/>
              <a:t>Detaillierte Schlussrechnungen</a:t>
            </a:r>
          </a:p>
          <a:p>
            <a:pPr marL="0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955286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925</Words>
  <Application>Microsoft Office PowerPoint</Application>
  <PresentationFormat>Breitbild</PresentationFormat>
  <Paragraphs>157</Paragraphs>
  <Slides>16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Office</vt:lpstr>
      <vt:lpstr>Lokales Gebäudeprogramm Mörel-Filet</vt:lpstr>
      <vt:lpstr>Spezies von Zweitwohnungs-Objekte</vt:lpstr>
      <vt:lpstr>Planungsprozess</vt:lpstr>
      <vt:lpstr>Planungsprozess</vt:lpstr>
      <vt:lpstr>Planungsprozess</vt:lpstr>
      <vt:lpstr>Planungsprozess</vt:lpstr>
      <vt:lpstr>Planungsprozess</vt:lpstr>
      <vt:lpstr>Planungsprozess</vt:lpstr>
      <vt:lpstr>Planungsprozess</vt:lpstr>
      <vt:lpstr>Planungsprozess</vt:lpstr>
      <vt:lpstr>Kosten für die Gebäudesanierung</vt:lpstr>
      <vt:lpstr>Kosten für die Gebäudesanierung</vt:lpstr>
      <vt:lpstr>Erfahrungen aus der Praxis</vt:lpstr>
      <vt:lpstr>Erfahrungen aus der Praxis</vt:lpstr>
      <vt:lpstr>Erfahrungen aus der Praxis</vt:lpstr>
      <vt:lpstr>Besten Dank für Ihre Aufmerksamkeit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Anton Schreiner</dc:creator>
  <cp:lastModifiedBy>Walther, Roger</cp:lastModifiedBy>
  <cp:revision>62</cp:revision>
  <cp:lastPrinted>2021-10-20T08:00:02Z</cp:lastPrinted>
  <dcterms:created xsi:type="dcterms:W3CDTF">2021-10-18T10:44:48Z</dcterms:created>
  <dcterms:modified xsi:type="dcterms:W3CDTF">2021-10-20T11:09:20Z</dcterms:modified>
</cp:coreProperties>
</file>