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78" r:id="rId2"/>
    <p:sldId id="257" r:id="rId3"/>
    <p:sldId id="279" r:id="rId4"/>
    <p:sldId id="280" r:id="rId5"/>
    <p:sldId id="281" r:id="rId6"/>
    <p:sldId id="282" r:id="rId7"/>
    <p:sldId id="283" r:id="rId8"/>
    <p:sldId id="284" r:id="rId9"/>
    <p:sldId id="260" r:id="rId10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Dzakulin" initials="MD" lastIdx="4" clrIdx="0">
    <p:extLst>
      <p:ext uri="{19B8F6BF-5375-455C-9EA6-DF929625EA0E}">
        <p15:presenceInfo xmlns:p15="http://schemas.microsoft.com/office/powerpoint/2012/main" userId="S-1-5-21-364065755-1283121422-3921249451-1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962"/>
    <p:restoredTop sz="96190"/>
  </p:normalViewPr>
  <p:slideViewPr>
    <p:cSldViewPr snapToGrid="0" snapToObjects="1" showGuides="1">
      <p:cViewPr varScale="1">
        <p:scale>
          <a:sx n="62" d="100"/>
          <a:sy n="62" d="100"/>
        </p:scale>
        <p:origin x="1100" y="5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3FA48-F23C-7C4A-9943-5D487415C71A}" type="datetimeFigureOut">
              <a:rPr lang="de-DE" smtClean="0"/>
              <a:t>20.10.2021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6BEA05-1BE7-B34A-86A1-6DA64C730F6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200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7.emf"/><Relationship Id="rId3" Type="http://schemas.openxmlformats.org/officeDocument/2006/relationships/image" Target="../media/image11.emf"/><Relationship Id="rId7" Type="http://schemas.openxmlformats.org/officeDocument/2006/relationships/image" Target="../media/image15.jpg"/><Relationship Id="rId12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g"/><Relationship Id="rId11" Type="http://schemas.openxmlformats.org/officeDocument/2006/relationships/image" Target="../media/image4.svg"/><Relationship Id="rId5" Type="http://schemas.openxmlformats.org/officeDocument/2006/relationships/image" Target="../media/image13.png"/><Relationship Id="rId10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9">
            <a:extLst>
              <a:ext uri="{FF2B5EF4-FFF2-40B4-BE49-F238E27FC236}">
                <a16:creationId xmlns:a16="http://schemas.microsoft.com/office/drawing/2014/main" id="{7618EACC-7950-A447-82A1-610232863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6" y="5049838"/>
            <a:ext cx="653399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600">
                <a:solidFill>
                  <a:schemeClr val="accent6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de-CH" noProof="0"/>
              <a:t>Präsentationstitel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F8F50A1-CA54-3A44-AFE9-16EAF888795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949950"/>
            <a:ext cx="6553200" cy="5688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noProof="0" dirty="0"/>
              <a:t>Hier ist ein Platzhaltertext, </a:t>
            </a:r>
            <a:fld id="{3D747C71-1DFE-4F3B-B99B-356CFD42B71C}" type="datetime4">
              <a:rPr lang="de-CH" noProof="0" smtClean="0"/>
              <a:t>22. April 2021</a:t>
            </a:fld>
            <a:endParaRPr lang="de-CH" noProof="0" dirty="0"/>
          </a:p>
        </p:txBody>
      </p:sp>
      <p:pic>
        <p:nvPicPr>
          <p:cNvPr id="14" name="Grafik 6">
            <a:extLst>
              <a:ext uri="{FF2B5EF4-FFF2-40B4-BE49-F238E27FC236}">
                <a16:creationId xmlns:a16="http://schemas.microsoft.com/office/drawing/2014/main" id="{D3BD319B-90C0-E64E-902E-E4E6A96283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038" y="432000"/>
            <a:ext cx="1931670" cy="37973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E6E11CD-C9BF-EE4F-BB92-4BB43898D2C9}"/>
              </a:ext>
            </a:extLst>
          </p:cNvPr>
          <p:cNvSpPr/>
          <p:nvPr userDrawn="1"/>
        </p:nvSpPr>
        <p:spPr>
          <a:xfrm>
            <a:off x="0" y="1089025"/>
            <a:ext cx="12192000" cy="36004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noProof="0">
              <a:solidFill>
                <a:schemeClr val="accent6"/>
              </a:solidFill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FCC681B6-FF5D-D44E-A008-F5D1B994835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16666" y="-40640"/>
            <a:ext cx="1881667" cy="12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895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A4A3A4"/>
          </p15:clr>
        </p15:guide>
        <p15:guide id="2" orient="horz" pos="3181">
          <p15:clr>
            <a:srgbClr val="9FCC3B"/>
          </p15:clr>
        </p15:guide>
        <p15:guide id="3" orient="horz" pos="2954">
          <p15:clr>
            <a:srgbClr val="A4A3A4"/>
          </p15:clr>
        </p15:guide>
        <p15:guide id="4" orient="horz" pos="3748">
          <p15:clr>
            <a:srgbClr val="A4A3A4"/>
          </p15:clr>
        </p15:guide>
        <p15:guide id="5" orient="horz" pos="49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-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272FC3C-6E26-464D-9F2A-4AF2EBF1A5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0598" y="3464285"/>
            <a:ext cx="629493" cy="6294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8D38F88-F602-A246-B0E7-A6118A4389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45855" y="3597722"/>
            <a:ext cx="1340114" cy="362619"/>
          </a:xfrm>
          <a:prstGeom prst="rect">
            <a:avLst/>
          </a:prstGeom>
        </p:spPr>
      </p:pic>
      <p:pic>
        <p:nvPicPr>
          <p:cNvPr id="13" name="Picture 1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C60DB50-4535-9C4D-8A23-7EB3363548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481733" y="3533441"/>
            <a:ext cx="1725269" cy="491180"/>
          </a:xfrm>
          <a:prstGeom prst="rect">
            <a:avLst/>
          </a:prstGeom>
        </p:spPr>
      </p:pic>
      <p:pic>
        <p:nvPicPr>
          <p:cNvPr id="15" name="Picture 14" descr="A picture containing text, sign, outdoor&#10;&#10;Description automatically generated">
            <a:extLst>
              <a:ext uri="{FF2B5EF4-FFF2-40B4-BE49-F238E27FC236}">
                <a16:creationId xmlns:a16="http://schemas.microsoft.com/office/drawing/2014/main" id="{F3405B7C-7263-B347-85E0-5D405C47A9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997" y="4496249"/>
            <a:ext cx="577005" cy="577005"/>
          </a:xfrm>
          <a:prstGeom prst="rect">
            <a:avLst/>
          </a:prstGeom>
        </p:spPr>
      </p:pic>
      <p:pic>
        <p:nvPicPr>
          <p:cNvPr id="17" name="Picture 16" descr="A picture containing logo&#10;&#10;Description automatically generated">
            <a:extLst>
              <a:ext uri="{FF2B5EF4-FFF2-40B4-BE49-F238E27FC236}">
                <a16:creationId xmlns:a16="http://schemas.microsoft.com/office/drawing/2014/main" id="{3ACF8728-47C2-F547-80EF-BBF6E50BBA6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2560630" y="4623576"/>
            <a:ext cx="1579605" cy="368388"/>
          </a:xfrm>
          <a:prstGeom prst="rect">
            <a:avLst/>
          </a:prstGeom>
        </p:spPr>
      </p:pic>
      <p:pic>
        <p:nvPicPr>
          <p:cNvPr id="19" name="Picture 18" descr="Logo&#10;&#10;Description automatically generated">
            <a:extLst>
              <a:ext uri="{FF2B5EF4-FFF2-40B4-BE49-F238E27FC236}">
                <a16:creationId xmlns:a16="http://schemas.microsoft.com/office/drawing/2014/main" id="{9F72E1F5-7BEF-5F44-9EC3-104C1D906D3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20599" y="4699899"/>
            <a:ext cx="1350270" cy="243335"/>
          </a:xfrm>
          <a:prstGeom prst="rect">
            <a:avLst/>
          </a:prstGeom>
        </p:spPr>
      </p:pic>
      <p:pic>
        <p:nvPicPr>
          <p:cNvPr id="20" name="Grafik 6">
            <a:extLst>
              <a:ext uri="{FF2B5EF4-FFF2-40B4-BE49-F238E27FC236}">
                <a16:creationId xmlns:a16="http://schemas.microsoft.com/office/drawing/2014/main" id="{CC927C55-B52B-764F-907F-0B964E27B07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753047" y="1711916"/>
            <a:ext cx="2521874" cy="495753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5887337A-F43C-CF48-8F10-44605B9A999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332400" y="884895"/>
            <a:ext cx="2962719" cy="1967245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B164B6B-296C-4C49-BDBE-BC2201B49A1A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681316"/>
            <a:ext cx="0" cy="349536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5">
            <a:extLst>
              <a:ext uri="{FF2B5EF4-FFF2-40B4-BE49-F238E27FC236}">
                <a16:creationId xmlns:a16="http://schemas.microsoft.com/office/drawing/2014/main" id="{6753E330-4951-C340-9191-9721ACEEA07E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75468" y="5705261"/>
            <a:ext cx="2641065" cy="968390"/>
          </a:xfrm>
          <a:prstGeom prst="rect">
            <a:avLst/>
          </a:prstGeom>
        </p:spPr>
      </p:pic>
      <p:pic>
        <p:nvPicPr>
          <p:cNvPr id="23" name="Grafik 3">
            <a:extLst>
              <a:ext uri="{FF2B5EF4-FFF2-40B4-BE49-F238E27FC236}">
                <a16:creationId xmlns:a16="http://schemas.microsoft.com/office/drawing/2014/main" id="{D80D9B4C-542D-9D4E-AC63-196B1B7EDE47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7311141" y="3758009"/>
            <a:ext cx="3005234" cy="86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498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407" userDrawn="1">
          <p15:clr>
            <a:srgbClr val="A4A3A4"/>
          </p15:clr>
        </p15:guide>
        <p15:guide id="5" pos="4180" userDrawn="1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el mit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113C5A-F9CC-944C-B64E-4088DE01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2696"/>
            <a:ext cx="12192000" cy="360020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7618EACC-7950-A447-82A1-610232863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6" y="5049838"/>
            <a:ext cx="653399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600">
                <a:solidFill>
                  <a:schemeClr val="accent6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de-CH" noProof="0" dirty="0"/>
              <a:t>Präsentationstitel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47DA9E9-9978-4249-AC39-B40010A071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949950"/>
            <a:ext cx="6553200" cy="568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CH" noProof="0" dirty="0"/>
              <a:t>Hier ist ein Platzhaltertext, </a:t>
            </a:r>
            <a:fld id="{9368B9BE-2612-424F-8E46-E82F57CD1830}" type="datetime4">
              <a:rPr lang="de-CH" noProof="0" smtClean="0"/>
              <a:t>22. April 2021</a:t>
            </a:fld>
            <a:endParaRPr lang="de-CH" noProof="0" dirty="0"/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7A962EE0-F54E-5A4D-B822-18E08C12F2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038" y="432000"/>
            <a:ext cx="1931670" cy="37973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C2689F9F-39EC-2140-A961-9FF78785ABA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6666" y="-40640"/>
            <a:ext cx="1881667" cy="12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982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orient="horz" pos="3181" userDrawn="1">
          <p15:clr>
            <a:srgbClr val="9FCC3B"/>
          </p15:clr>
        </p15:guide>
        <p15:guide id="3" orient="horz" pos="2954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el mit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113C5A-F9CC-944C-B64E-4088DE01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72696"/>
            <a:ext cx="12192000" cy="360020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7618EACC-7950-A447-82A1-610232863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6" y="5049838"/>
            <a:ext cx="653399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600">
                <a:solidFill>
                  <a:schemeClr val="accent6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de-CH" noProof="0" dirty="0"/>
              <a:t>Präsentationstitel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4C7D56F-FB20-7D49-93B2-FBE217B3C9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949950"/>
            <a:ext cx="6553200" cy="568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CH" noProof="0" dirty="0"/>
              <a:t>Hier ist ein Platzhaltertext, </a:t>
            </a:r>
            <a:fld id="{925735DE-1841-47A8-906B-567568FB20C6}" type="datetime4">
              <a:rPr lang="de-CH" noProof="0" smtClean="0"/>
              <a:t>22. April 2021</a:t>
            </a:fld>
            <a:endParaRPr lang="de-CH" noProof="0" dirty="0"/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07AEC3DE-94D4-7441-9E08-23E13284299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038" y="432000"/>
            <a:ext cx="1931670" cy="37973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ED7CB91D-BB0C-AC4D-87C4-DA99B90B7CE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6666" y="-40640"/>
            <a:ext cx="1881667" cy="12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15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A4A3A4"/>
          </p15:clr>
        </p15:guide>
        <p15:guide id="2" orient="horz" pos="3181">
          <p15:clr>
            <a:srgbClr val="9FCC3B"/>
          </p15:clr>
        </p15:guide>
        <p15:guide id="3" orient="horz" pos="2954">
          <p15:clr>
            <a:srgbClr val="A4A3A4"/>
          </p15:clr>
        </p15:guide>
        <p15:guide id="4" orient="horz" pos="3748">
          <p15:clr>
            <a:srgbClr val="A4A3A4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el mit Bild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113C5A-F9CC-944C-B64E-4088DE01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" t="28877" r="6" b="26863"/>
          <a:stretch/>
        </p:blipFill>
        <p:spPr>
          <a:xfrm>
            <a:off x="0" y="1072696"/>
            <a:ext cx="12192000" cy="360020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7618EACC-7950-A447-82A1-610232863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6" y="5049838"/>
            <a:ext cx="653399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600">
                <a:solidFill>
                  <a:schemeClr val="accent6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de-CH" noProof="0" dirty="0"/>
              <a:t>Präsentationstitel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1AECC536-75F0-CB4E-8765-75F2B2616E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949950"/>
            <a:ext cx="6553200" cy="568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CH" noProof="0" dirty="0"/>
              <a:t>Hier ist ein Platzhaltertext, </a:t>
            </a:r>
            <a:fld id="{F07440E7-A70E-45AC-BBE5-3BC5BAC6FFA6}" type="datetime4">
              <a:rPr lang="de-CH" noProof="0" smtClean="0"/>
              <a:t>22. April 2021</a:t>
            </a:fld>
            <a:endParaRPr lang="de-CH" noProof="0" dirty="0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A0EDC029-B0D2-C742-9244-08A6AE64877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038" y="432000"/>
            <a:ext cx="1931670" cy="37973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DD0297A1-0A2F-0B42-AC93-9087CCEA9B1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6666" y="-40640"/>
            <a:ext cx="1881667" cy="12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55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orient="horz" pos="3181" userDrawn="1">
          <p15:clr>
            <a:srgbClr val="9FCC3B"/>
          </p15:clr>
        </p15:guide>
        <p15:guide id="3" orient="horz" pos="2954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Titel mit Bild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F4113C5A-F9CC-944C-B64E-4088DE01E0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905" b="53723"/>
          <a:stretch/>
        </p:blipFill>
        <p:spPr>
          <a:xfrm>
            <a:off x="0" y="1072696"/>
            <a:ext cx="12192000" cy="3600207"/>
          </a:xfrm>
          <a:prstGeom prst="rect">
            <a:avLst/>
          </a:prstGeom>
        </p:spPr>
      </p:pic>
      <p:sp>
        <p:nvSpPr>
          <p:cNvPr id="7" name="Title 9">
            <a:extLst>
              <a:ext uri="{FF2B5EF4-FFF2-40B4-BE49-F238E27FC236}">
                <a16:creationId xmlns:a16="http://schemas.microsoft.com/office/drawing/2014/main" id="{7618EACC-7950-A447-82A1-6102328635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6" y="5049838"/>
            <a:ext cx="6533999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lnSpc>
                <a:spcPct val="100000"/>
              </a:lnSpc>
              <a:defRPr sz="4600">
                <a:solidFill>
                  <a:schemeClr val="accent6">
                    <a:lumMod val="90000"/>
                  </a:schemeClr>
                </a:solidFill>
                <a:latin typeface="+mn-lt"/>
              </a:defRPr>
            </a:lvl1pPr>
          </a:lstStyle>
          <a:p>
            <a:r>
              <a:rPr lang="de-CH" noProof="0"/>
              <a:t>Präsentationstitel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9304365-0717-B94D-8F1B-1DA6475494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5" y="5949950"/>
            <a:ext cx="6553200" cy="5688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80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de-CH" noProof="0" dirty="0"/>
              <a:t>Hier ist ein Platzhaltertext, </a:t>
            </a:r>
            <a:fld id="{CA82B970-4B8B-45AA-9C1A-0DE02CE666CE}" type="datetime4">
              <a:rPr lang="de-CH" noProof="0" smtClean="0"/>
              <a:t>22. April 2021</a:t>
            </a:fld>
            <a:endParaRPr lang="de-CH" noProof="0" dirty="0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4C5A8F05-D981-5148-88D9-1748F6CA5D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9038" y="432000"/>
            <a:ext cx="1931670" cy="37973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19D6476-4B70-1C4D-B61B-B0D1F33F46B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816666" y="-40640"/>
            <a:ext cx="1881667" cy="124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3700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 userDrawn="1">
          <p15:clr>
            <a:srgbClr val="A4A3A4"/>
          </p15:clr>
        </p15:guide>
        <p15:guide id="2" orient="horz" pos="3181" userDrawn="1">
          <p15:clr>
            <a:srgbClr val="9FCC3B"/>
          </p15:clr>
        </p15:guide>
        <p15:guide id="3" orient="horz" pos="2954" userDrawn="1">
          <p15:clr>
            <a:srgbClr val="A4A3A4"/>
          </p15:clr>
        </p15:guide>
        <p15:guide id="4" orient="horz" pos="3748" userDrawn="1">
          <p15:clr>
            <a:srgbClr val="A4A3A4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CAD5ED14-75DC-F745-B1A1-741A1A46D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7" y="528687"/>
            <a:ext cx="10788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CH" noProof="0"/>
              <a:t>Folientitel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549F207-7165-FB4D-B40F-99AD4E619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8413"/>
            <a:ext cx="10788345" cy="4860925"/>
          </a:xfrm>
          <a:prstGeom prst="rect">
            <a:avLst/>
          </a:prstGeom>
        </p:spPr>
        <p:txBody>
          <a:bodyPr lIns="0" tIns="0" rIns="0" bIns="0"/>
          <a:lstStyle>
            <a:lvl1pPr marL="216000" indent="-216000" algn="l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System Font Regular"/>
              <a:buChar char="–"/>
              <a:defRPr sz="1800">
                <a:solidFill>
                  <a:schemeClr val="tx2"/>
                </a:solidFill>
                <a:latin typeface="+mn-lt"/>
              </a:defRPr>
            </a:lvl1pPr>
            <a:lvl2pPr marL="648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2pPr>
            <a:lvl3pPr marL="1080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3pPr>
            <a:lvl4pPr marL="1512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4pPr>
            <a:lvl5pPr marL="1944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5pPr>
            <a:lvl6pPr marL="2376000" indent="-216000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29921D7-4F0C-1940-B78D-1A60A8B16B76}"/>
              </a:ext>
            </a:extLst>
          </p:cNvPr>
          <p:cNvSpPr txBox="1">
            <a:spLocks/>
          </p:cNvSpPr>
          <p:nvPr userDrawn="1"/>
        </p:nvSpPr>
        <p:spPr>
          <a:xfrm>
            <a:off x="10775950" y="6204856"/>
            <a:ext cx="718003" cy="31389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FC7B5-DB0F-E545-9E2E-C98CDE527B5F}" type="slidenum">
              <a:rPr lang="de-CH" noProof="0" smtClean="0"/>
              <a:pPr/>
              <a:t>‹Nr.›</a:t>
            </a:fld>
            <a:endParaRPr lang="de-CH" noProof="0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687BEC13-F1EA-E644-9113-E0F0DCA78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797" y="6297818"/>
            <a:ext cx="1153753" cy="226806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6DE9D935-1175-B24D-BE7A-4F01D9A318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0703" y="5949950"/>
            <a:ext cx="1299378" cy="8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170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572" userDrawn="1">
          <p15:clr>
            <a:srgbClr val="9FCC3B"/>
          </p15:clr>
        </p15:guide>
        <p15:guide id="4" orient="horz" pos="3861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-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D56211-2A87-BF4D-A7F1-EC82864B99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96113" y="0"/>
            <a:ext cx="5195887" cy="6129337"/>
          </a:xfrm>
          <a:prstGeom prst="rect">
            <a:avLst/>
          </a:prstGeom>
        </p:spPr>
      </p:pic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04E394F9-C2BC-0C4F-A28D-397C86973AAC}"/>
              </a:ext>
            </a:extLst>
          </p:cNvPr>
          <p:cNvSpPr txBox="1">
            <a:spLocks/>
          </p:cNvSpPr>
          <p:nvPr userDrawn="1"/>
        </p:nvSpPr>
        <p:spPr>
          <a:xfrm>
            <a:off x="10775950" y="6204856"/>
            <a:ext cx="718003" cy="31389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FC7B5-DB0F-E545-9E2E-C98CDE527B5F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FAF674A7-57C1-FB49-B6AC-2F75617915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7" y="528687"/>
            <a:ext cx="10788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CH" noProof="0" dirty="0"/>
              <a:t>Folientitel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1A895985-D1E6-F14E-A7F4-63DA28680C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8413"/>
            <a:ext cx="5949315" cy="4860925"/>
          </a:xfrm>
          <a:prstGeom prst="rect">
            <a:avLst/>
          </a:prstGeom>
        </p:spPr>
        <p:txBody>
          <a:bodyPr lIns="0" tIns="0" rIns="0" bIns="0"/>
          <a:lstStyle>
            <a:lvl1pPr marL="216000" indent="-216000" algn="l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System Font Regular"/>
              <a:buChar char="–"/>
              <a:defRPr sz="1800">
                <a:solidFill>
                  <a:schemeClr val="tx2"/>
                </a:solidFill>
                <a:latin typeface="+mn-lt"/>
              </a:defRPr>
            </a:lvl1pPr>
            <a:lvl2pPr marL="648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2pPr>
            <a:lvl3pPr marL="1080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3pPr>
            <a:lvl4pPr marL="1512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4pPr>
            <a:lvl5pPr marL="1944000" indent="-216000">
              <a:lnSpc>
                <a:spcPct val="120000"/>
              </a:lnSpc>
              <a:spcBef>
                <a:spcPts val="600"/>
              </a:spcBef>
              <a:buClr>
                <a:schemeClr val="accent6">
                  <a:lumMod val="75000"/>
                </a:schemeClr>
              </a:buClr>
              <a:buSzPct val="100000"/>
              <a:buFont typeface="System Font Regular"/>
              <a:buChar char="–"/>
              <a:defRPr sz="1800">
                <a:solidFill>
                  <a:schemeClr val="tx2"/>
                </a:solidFill>
              </a:defRPr>
            </a:lvl5pPr>
            <a:lvl6pPr marL="2376000" indent="-216000">
              <a:lnSpc>
                <a:spcPct val="120000"/>
              </a:lnSpc>
              <a:spcBef>
                <a:spcPts val="600"/>
              </a:spcBef>
              <a:buClr>
                <a:schemeClr val="accent2"/>
              </a:buClr>
              <a:buSzPct val="80000"/>
              <a:buFont typeface="Wingdings" pitchFamily="2" charset="2"/>
              <a:buChar char="§"/>
              <a:defRPr sz="1800">
                <a:solidFill>
                  <a:schemeClr val="tx2"/>
                </a:solidFill>
              </a:defRPr>
            </a:lvl6pPr>
          </a:lstStyle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de-CH" noProof="0" dirty="0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01FD7549-D8A5-0D47-AC64-C66A1D0A12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3797" y="6297818"/>
            <a:ext cx="1153753" cy="22680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D6DB1814-7F2C-214F-8764-73F54F56E64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0703" y="5949950"/>
            <a:ext cx="1299378" cy="8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48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572" userDrawn="1">
          <p15:clr>
            <a:srgbClr val="9FCC3B"/>
          </p15:clr>
        </p15:guide>
        <p15:guide id="4" pos="4407" userDrawn="1">
          <p15:clr>
            <a:srgbClr val="A4A3A4"/>
          </p15:clr>
        </p15:guide>
        <p15:guide id="5" pos="4180" userDrawn="1">
          <p15:clr>
            <a:srgbClr val="A4A3A4"/>
          </p15:clr>
        </p15:guide>
        <p15:guide id="6" orient="horz" pos="3861" userDrawn="1">
          <p15:clr>
            <a:srgbClr val="9FCC3B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-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ble Placeholder 3">
            <a:extLst>
              <a:ext uri="{FF2B5EF4-FFF2-40B4-BE49-F238E27FC236}">
                <a16:creationId xmlns:a16="http://schemas.microsoft.com/office/drawing/2014/main" id="{3ACEF1D7-C347-1C44-B857-B037F8693671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695325" y="1268413"/>
            <a:ext cx="10801350" cy="4860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de-CH" noProof="0"/>
              <a:t>Tabellenplatzhalter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FC0A5047-F11F-6B4E-8F8D-669FDF13213F}"/>
              </a:ext>
            </a:extLst>
          </p:cNvPr>
          <p:cNvSpPr txBox="1">
            <a:spLocks/>
          </p:cNvSpPr>
          <p:nvPr userDrawn="1"/>
        </p:nvSpPr>
        <p:spPr>
          <a:xfrm>
            <a:off x="10775950" y="6204856"/>
            <a:ext cx="718003" cy="31389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FC7B5-DB0F-E545-9E2E-C98CDE527B5F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1" name="Title 9">
            <a:extLst>
              <a:ext uri="{FF2B5EF4-FFF2-40B4-BE49-F238E27FC236}">
                <a16:creationId xmlns:a16="http://schemas.microsoft.com/office/drawing/2014/main" id="{C829B7EB-745A-904C-A06B-C78B6E3192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7" y="528687"/>
            <a:ext cx="10788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CH" noProof="0" dirty="0"/>
              <a:t>Folientitel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52E547A1-9784-7045-9DE5-BE8B6CD0CC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797" y="6297818"/>
            <a:ext cx="1153753" cy="22680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401593A9-5732-1E4B-A2D7-ADAED8FE4D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0703" y="5949950"/>
            <a:ext cx="1299378" cy="8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078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572" userDrawn="1">
          <p15:clr>
            <a:srgbClr val="9FCC3B"/>
          </p15:clr>
        </p15:guide>
        <p15:guide id="4" orient="horz" pos="3861" userDrawn="1">
          <p15:clr>
            <a:srgbClr val="9FCC3B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-Grafi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040C8977-F062-7041-ADEA-AA676A9D402B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695325" y="1268413"/>
            <a:ext cx="10801350" cy="486092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de-CH" noProof="0"/>
              <a:t>Grafikplatzhalter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8E50C6D-2ACB-8543-8B73-8928B6BB3CE5}"/>
              </a:ext>
            </a:extLst>
          </p:cNvPr>
          <p:cNvSpPr txBox="1">
            <a:spLocks/>
          </p:cNvSpPr>
          <p:nvPr userDrawn="1"/>
        </p:nvSpPr>
        <p:spPr>
          <a:xfrm>
            <a:off x="10775950" y="6204856"/>
            <a:ext cx="718003" cy="313893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58FC7B5-DB0F-E545-9E2E-C98CDE527B5F}" type="slidenum">
              <a:rPr lang="de-CH" noProof="0" smtClean="0"/>
              <a:pPr/>
              <a:t>‹Nr.›</a:t>
            </a:fld>
            <a:endParaRPr lang="de-CH" noProof="0"/>
          </a:p>
        </p:txBody>
      </p:sp>
      <p:sp>
        <p:nvSpPr>
          <p:cNvPr id="12" name="Title 9">
            <a:extLst>
              <a:ext uri="{FF2B5EF4-FFF2-40B4-BE49-F238E27FC236}">
                <a16:creationId xmlns:a16="http://schemas.microsoft.com/office/drawing/2014/main" id="{F7D3A29C-E674-8C4C-A682-1C5C9D60BE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5607" y="528687"/>
            <a:ext cx="10788346" cy="492443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>
              <a:lnSpc>
                <a:spcPct val="100000"/>
              </a:lnSpc>
              <a:defRPr sz="3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de-CH" noProof="0"/>
              <a:t>Folientitel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4838C7B-E4B3-814F-A2EE-686DA6853F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53797" y="6297818"/>
            <a:ext cx="1153753" cy="22680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12B8D54-34D4-CF44-9853-C47086FD4D6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00703" y="5949950"/>
            <a:ext cx="1299378" cy="86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685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3" orient="horz" pos="572" userDrawn="1">
          <p15:clr>
            <a:srgbClr val="9FCC3B"/>
          </p15:clr>
        </p15:guide>
        <p15:guide id="4" orient="horz" pos="3861" userDrawn="1">
          <p15:clr>
            <a:srgbClr val="9FCC3B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F3DE8A3-AAE0-4545-9CAA-F90218429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 noProof="0"/>
          </a:p>
        </p:txBody>
      </p:sp>
    </p:spTree>
    <p:extLst>
      <p:ext uri="{BB962C8B-B14F-4D97-AF65-F5344CB8AC3E}">
        <p14:creationId xmlns:p14="http://schemas.microsoft.com/office/powerpoint/2010/main" val="3988885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3" r:id="rId2"/>
    <p:sldLayoutId id="2147483676" r:id="rId3"/>
    <p:sldLayoutId id="2147483659" r:id="rId4"/>
    <p:sldLayoutId id="2147483674" r:id="rId5"/>
    <p:sldLayoutId id="2147483675" r:id="rId6"/>
    <p:sldLayoutId id="2147483661" r:id="rId7"/>
    <p:sldLayoutId id="2147483665" r:id="rId8"/>
    <p:sldLayoutId id="2147483666" r:id="rId9"/>
    <p:sldLayoutId id="2147483663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  <p15:guide id="4" orient="horz" pos="4110" userDrawn="1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1396B-7E4F-B943-A209-11FC7AB80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6" y="5049838"/>
            <a:ext cx="10791069" cy="861774"/>
          </a:xfrm>
        </p:spPr>
        <p:txBody>
          <a:bodyPr/>
          <a:lstStyle/>
          <a:p>
            <a:r>
              <a:rPr lang="de-CH" sz="2800" dirty="0">
                <a:solidFill>
                  <a:schemeClr val="accent6">
                    <a:lumMod val="75000"/>
                  </a:schemeClr>
                </a:solidFill>
              </a:rPr>
              <a:t>Die ersten Schritte zur energieeffizienten Wohnung mit GEAK und Minergie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901FAD-ABED-5847-BE5D-A760D91D89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95324" y="5949950"/>
            <a:ext cx="10161361" cy="568800"/>
          </a:xfrm>
        </p:spPr>
        <p:txBody>
          <a:bodyPr/>
          <a:lstStyle/>
          <a:p>
            <a:r>
              <a:rPr lang="de-CH" dirty="0"/>
              <a:t>20.10.2021, Andreas Meyer Primavesi, Geschäftsleiter Vereine Minergie &amp; GEAK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D4F4791-8417-41EE-AFA4-B7F0EB45E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9025"/>
            <a:ext cx="6127542" cy="3706493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8540855B-C15C-4BDB-A2FC-80ED11A00AC0}"/>
              </a:ext>
            </a:extLst>
          </p:cNvPr>
          <p:cNvSpPr txBox="1"/>
          <p:nvPr/>
        </p:nvSpPr>
        <p:spPr>
          <a:xfrm flipH="1">
            <a:off x="4310419" y="4400865"/>
            <a:ext cx="1602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/>
                </a:solidFill>
              </a:rPr>
              <a:t>VS-154-P, Ried-Brig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2E3181D-78BE-43F6-950A-B7D6F9EC1B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53" b="12632"/>
          <a:stretch/>
        </p:blipFill>
        <p:spPr>
          <a:xfrm>
            <a:off x="6104890" y="1089025"/>
            <a:ext cx="6087110" cy="3706493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83DD4E09-09A1-46BD-8F75-0356D75E964D}"/>
              </a:ext>
            </a:extLst>
          </p:cNvPr>
          <p:cNvSpPr txBox="1"/>
          <p:nvPr/>
        </p:nvSpPr>
        <p:spPr>
          <a:xfrm flipH="1">
            <a:off x="6127542" y="4400865"/>
            <a:ext cx="22910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200" dirty="0">
                <a:solidFill>
                  <a:schemeClr val="bg1"/>
                </a:solidFill>
              </a:rPr>
              <a:t>VS-1523, Münster</a:t>
            </a:r>
          </a:p>
        </p:txBody>
      </p:sp>
    </p:spTree>
    <p:extLst>
      <p:ext uri="{BB962C8B-B14F-4D97-AF65-F5344CB8AC3E}">
        <p14:creationId xmlns:p14="http://schemas.microsoft.com/office/powerpoint/2010/main" val="371925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6A8B8-E05A-3C44-8E20-542DB2535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07" y="528687"/>
            <a:ext cx="10788346" cy="492443"/>
          </a:xfrm>
        </p:spPr>
        <p:txBody>
          <a:bodyPr/>
          <a:lstStyle/>
          <a:p>
            <a:r>
              <a:rPr lang="de-CH" dirty="0"/>
              <a:t>Warum etwas geschehen muss</a:t>
            </a:r>
            <a:endParaRPr lang="en-CH" dirty="0">
              <a:solidFill>
                <a:schemeClr val="tx2"/>
              </a:solidFill>
            </a:endParaRP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0270154-39BC-4DE3-923A-FC09B102B2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6B2F8CDA-1657-4238-9807-3C70490DB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607" y="1259999"/>
            <a:ext cx="9946201" cy="499695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C68901E-02BF-45BF-ACE2-7E9F171FC247}"/>
              </a:ext>
            </a:extLst>
          </p:cNvPr>
          <p:cNvSpPr txBox="1"/>
          <p:nvPr/>
        </p:nvSpPr>
        <p:spPr>
          <a:xfrm>
            <a:off x="695325" y="5887618"/>
            <a:ext cx="1330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900" dirty="0"/>
              <a:t>Quelle: Energieperspektiven+</a:t>
            </a:r>
          </a:p>
        </p:txBody>
      </p:sp>
    </p:spTree>
    <p:extLst>
      <p:ext uri="{BB962C8B-B14F-4D97-AF65-F5344CB8AC3E}">
        <p14:creationId xmlns:p14="http://schemas.microsoft.com/office/powerpoint/2010/main" val="1075051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BF2232-1E05-48EC-9720-DE69CF32F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GEAK und Minergie als Teil der Energiepolitik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46AFC39-685C-4C01-8650-8BECA77FC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70730" b="30409"/>
          <a:stretch/>
        </p:blipFill>
        <p:spPr>
          <a:xfrm>
            <a:off x="1279246" y="3519674"/>
            <a:ext cx="867422" cy="531578"/>
          </a:xfrm>
          <a:prstGeom prst="rect">
            <a:avLst/>
          </a:prstGeom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EE1F38F2-B0B4-4DDE-9565-BD67D0E2C2A2}"/>
              </a:ext>
            </a:extLst>
          </p:cNvPr>
          <p:cNvSpPr/>
          <p:nvPr/>
        </p:nvSpPr>
        <p:spPr>
          <a:xfrm>
            <a:off x="1700862" y="3820849"/>
            <a:ext cx="499219" cy="2056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6" name="Group 2">
            <a:extLst>
              <a:ext uri="{FF2B5EF4-FFF2-40B4-BE49-F238E27FC236}">
                <a16:creationId xmlns:a16="http://schemas.microsoft.com/office/drawing/2014/main" id="{B609F2ED-1796-4C1F-B1D9-8FB951CDD693}"/>
              </a:ext>
            </a:extLst>
          </p:cNvPr>
          <p:cNvGrpSpPr>
            <a:grpSpLocks/>
          </p:cNvGrpSpPr>
          <p:nvPr/>
        </p:nvGrpSpPr>
        <p:grpSpPr bwMode="auto">
          <a:xfrm>
            <a:off x="7155360" y="4009063"/>
            <a:ext cx="2369220" cy="970829"/>
            <a:chOff x="3505" y="1901"/>
            <a:chExt cx="3996" cy="1443"/>
          </a:xfrm>
        </p:grpSpPr>
        <p:pic>
          <p:nvPicPr>
            <p:cNvPr id="7" name="Picture 3" descr="UNV045">
              <a:extLst>
                <a:ext uri="{FF2B5EF4-FFF2-40B4-BE49-F238E27FC236}">
                  <a16:creationId xmlns:a16="http://schemas.microsoft.com/office/drawing/2014/main" id="{4649F9CC-0896-4EAA-9C85-0AC0B8C719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49" y="2554"/>
              <a:ext cx="952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4">
              <a:extLst>
                <a:ext uri="{FF2B5EF4-FFF2-40B4-BE49-F238E27FC236}">
                  <a16:creationId xmlns:a16="http://schemas.microsoft.com/office/drawing/2014/main" id="{C183F7C2-E333-417A-9062-6AC76A9C9C7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69" y="2973"/>
              <a:ext cx="952" cy="0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  <p:pic>
          <p:nvPicPr>
            <p:cNvPr id="9" name="Picture 3" descr="UNV045">
              <a:extLst>
                <a:ext uri="{FF2B5EF4-FFF2-40B4-BE49-F238E27FC236}">
                  <a16:creationId xmlns:a16="http://schemas.microsoft.com/office/drawing/2014/main" id="{52B14FFB-ACF2-4255-AF9C-245AB4B4E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72" y="1901"/>
              <a:ext cx="952" cy="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Line 4">
              <a:extLst>
                <a:ext uri="{FF2B5EF4-FFF2-40B4-BE49-F238E27FC236}">
                  <a16:creationId xmlns:a16="http://schemas.microsoft.com/office/drawing/2014/main" id="{D9A1AC5E-6857-4C15-AD26-79E0372B43B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05" y="1962"/>
              <a:ext cx="1032" cy="3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1" name="Line 7">
            <a:extLst>
              <a:ext uri="{FF2B5EF4-FFF2-40B4-BE49-F238E27FC236}">
                <a16:creationId xmlns:a16="http://schemas.microsoft.com/office/drawing/2014/main" id="{70471EFE-E808-44DA-9578-A3B7D410E1A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8296" y="5165685"/>
            <a:ext cx="9148262" cy="0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83018" tIns="41509" rIns="83018" bIns="41509"/>
          <a:lstStyle/>
          <a:p>
            <a:endParaRPr lang="de-CH"/>
          </a:p>
        </p:txBody>
      </p:sp>
      <p:sp>
        <p:nvSpPr>
          <p:cNvPr id="12" name="Text Box 8">
            <a:extLst>
              <a:ext uri="{FF2B5EF4-FFF2-40B4-BE49-F238E27FC236}">
                <a16:creationId xmlns:a16="http://schemas.microsoft.com/office/drawing/2014/main" id="{3D0F6758-4832-4D75-A05A-88F9389CD8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0473" y="5182835"/>
            <a:ext cx="2520280" cy="637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98" tIns="41498" rIns="82998" bIns="41498">
            <a:spAutoFit/>
          </a:bodyPr>
          <a:lstStyle/>
          <a:p>
            <a:pPr defTabSz="913779"/>
            <a:r>
              <a:rPr lang="de-CH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Energieeffizienz / erneuerbare Energie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DB5D2572-99D3-4D03-828F-C09ECE1D5C02}"/>
              </a:ext>
            </a:extLst>
          </p:cNvPr>
          <p:cNvSpPr>
            <a:spLocks/>
          </p:cNvSpPr>
          <p:nvPr/>
        </p:nvSpPr>
        <p:spPr bwMode="auto">
          <a:xfrm>
            <a:off x="1406671" y="2667617"/>
            <a:ext cx="7220817" cy="2431477"/>
          </a:xfrm>
          <a:custGeom>
            <a:avLst/>
            <a:gdLst>
              <a:gd name="T0" fmla="*/ 0 w 5095"/>
              <a:gd name="T1" fmla="*/ 2752725 h 1735"/>
              <a:gd name="T2" fmla="*/ 1095375 w 5095"/>
              <a:gd name="T3" fmla="*/ 2122851 h 1735"/>
              <a:gd name="T4" fmla="*/ 1905000 w 5095"/>
              <a:gd name="T5" fmla="*/ 422032 h 1735"/>
              <a:gd name="T6" fmla="*/ 3178175 w 5095"/>
              <a:gd name="T7" fmla="*/ 182457 h 1735"/>
              <a:gd name="T8" fmla="*/ 4506913 w 5095"/>
              <a:gd name="T9" fmla="*/ 1521535 h 1735"/>
              <a:gd name="T10" fmla="*/ 6454774 w 5095"/>
              <a:gd name="T11" fmla="*/ 2390984 h 1735"/>
              <a:gd name="T12" fmla="*/ 8088313 w 5095"/>
              <a:gd name="T13" fmla="*/ 2689262 h 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95"/>
              <a:gd name="T22" fmla="*/ 0 h 1735"/>
              <a:gd name="T23" fmla="*/ 5095 w 5095"/>
              <a:gd name="T24" fmla="*/ 1735 h 1735"/>
              <a:gd name="connsiteX0" fmla="*/ 0 w 10000"/>
              <a:gd name="connsiteY0" fmla="*/ 9668 h 9668"/>
              <a:gd name="connsiteX1" fmla="*/ 1354 w 10000"/>
              <a:gd name="connsiteY1" fmla="*/ 7380 h 9668"/>
              <a:gd name="connsiteX2" fmla="*/ 2355 w 10000"/>
              <a:gd name="connsiteY2" fmla="*/ 1201 h 9668"/>
              <a:gd name="connsiteX3" fmla="*/ 3929 w 10000"/>
              <a:gd name="connsiteY3" fmla="*/ 331 h 9668"/>
              <a:gd name="connsiteX4" fmla="*/ 5572 w 10000"/>
              <a:gd name="connsiteY4" fmla="*/ 5195 h 9668"/>
              <a:gd name="connsiteX5" fmla="*/ 7890 w 10000"/>
              <a:gd name="connsiteY5" fmla="*/ 8924 h 9668"/>
              <a:gd name="connsiteX6" fmla="*/ 10000 w 10000"/>
              <a:gd name="connsiteY6" fmla="*/ 9437 h 9668"/>
              <a:gd name="connsiteX0" fmla="*/ 0 w 10124"/>
              <a:gd name="connsiteY0" fmla="*/ 10000 h 10226"/>
              <a:gd name="connsiteX1" fmla="*/ 1354 w 10124"/>
              <a:gd name="connsiteY1" fmla="*/ 7633 h 10226"/>
              <a:gd name="connsiteX2" fmla="*/ 2355 w 10124"/>
              <a:gd name="connsiteY2" fmla="*/ 1242 h 10226"/>
              <a:gd name="connsiteX3" fmla="*/ 3929 w 10124"/>
              <a:gd name="connsiteY3" fmla="*/ 342 h 10226"/>
              <a:gd name="connsiteX4" fmla="*/ 5572 w 10124"/>
              <a:gd name="connsiteY4" fmla="*/ 5373 h 10226"/>
              <a:gd name="connsiteX5" fmla="*/ 7890 w 10124"/>
              <a:gd name="connsiteY5" fmla="*/ 9230 h 10226"/>
              <a:gd name="connsiteX6" fmla="*/ 10124 w 10124"/>
              <a:gd name="connsiteY6" fmla="*/ 10226 h 10226"/>
              <a:gd name="connsiteX0" fmla="*/ 0 w 10124"/>
              <a:gd name="connsiteY0" fmla="*/ 10000 h 10226"/>
              <a:gd name="connsiteX1" fmla="*/ 1354 w 10124"/>
              <a:gd name="connsiteY1" fmla="*/ 7633 h 10226"/>
              <a:gd name="connsiteX2" fmla="*/ 2355 w 10124"/>
              <a:gd name="connsiteY2" fmla="*/ 1242 h 10226"/>
              <a:gd name="connsiteX3" fmla="*/ 3929 w 10124"/>
              <a:gd name="connsiteY3" fmla="*/ 342 h 10226"/>
              <a:gd name="connsiteX4" fmla="*/ 5572 w 10124"/>
              <a:gd name="connsiteY4" fmla="*/ 5373 h 10226"/>
              <a:gd name="connsiteX5" fmla="*/ 7890 w 10124"/>
              <a:gd name="connsiteY5" fmla="*/ 9230 h 10226"/>
              <a:gd name="connsiteX6" fmla="*/ 10124 w 10124"/>
              <a:gd name="connsiteY6" fmla="*/ 10226 h 10226"/>
              <a:gd name="connsiteX0" fmla="*/ 0 w 10124"/>
              <a:gd name="connsiteY0" fmla="*/ 10000 h 10230"/>
              <a:gd name="connsiteX1" fmla="*/ 1354 w 10124"/>
              <a:gd name="connsiteY1" fmla="*/ 7633 h 10230"/>
              <a:gd name="connsiteX2" fmla="*/ 2355 w 10124"/>
              <a:gd name="connsiteY2" fmla="*/ 1242 h 10230"/>
              <a:gd name="connsiteX3" fmla="*/ 3929 w 10124"/>
              <a:gd name="connsiteY3" fmla="*/ 342 h 10230"/>
              <a:gd name="connsiteX4" fmla="*/ 5572 w 10124"/>
              <a:gd name="connsiteY4" fmla="*/ 5373 h 10230"/>
              <a:gd name="connsiteX5" fmla="*/ 7890 w 10124"/>
              <a:gd name="connsiteY5" fmla="*/ 9230 h 10230"/>
              <a:gd name="connsiteX6" fmla="*/ 10124 w 10124"/>
              <a:gd name="connsiteY6" fmla="*/ 10226 h 10230"/>
              <a:gd name="connsiteX0" fmla="*/ 0 w 10124"/>
              <a:gd name="connsiteY0" fmla="*/ 10000 h 10230"/>
              <a:gd name="connsiteX1" fmla="*/ 1354 w 10124"/>
              <a:gd name="connsiteY1" fmla="*/ 7633 h 10230"/>
              <a:gd name="connsiteX2" fmla="*/ 2355 w 10124"/>
              <a:gd name="connsiteY2" fmla="*/ 1242 h 10230"/>
              <a:gd name="connsiteX3" fmla="*/ 3929 w 10124"/>
              <a:gd name="connsiteY3" fmla="*/ 342 h 10230"/>
              <a:gd name="connsiteX4" fmla="*/ 5572 w 10124"/>
              <a:gd name="connsiteY4" fmla="*/ 5373 h 10230"/>
              <a:gd name="connsiteX5" fmla="*/ 7890 w 10124"/>
              <a:gd name="connsiteY5" fmla="*/ 9230 h 10230"/>
              <a:gd name="connsiteX6" fmla="*/ 10124 w 10124"/>
              <a:gd name="connsiteY6" fmla="*/ 10226 h 10230"/>
              <a:gd name="connsiteX0" fmla="*/ 0 w 10124"/>
              <a:gd name="connsiteY0" fmla="*/ 9189 h 9419"/>
              <a:gd name="connsiteX1" fmla="*/ 1354 w 10124"/>
              <a:gd name="connsiteY1" fmla="*/ 6822 h 9419"/>
              <a:gd name="connsiteX2" fmla="*/ 2355 w 10124"/>
              <a:gd name="connsiteY2" fmla="*/ 431 h 9419"/>
              <a:gd name="connsiteX3" fmla="*/ 4356 w 10124"/>
              <a:gd name="connsiteY3" fmla="*/ 1020 h 9419"/>
              <a:gd name="connsiteX4" fmla="*/ 5572 w 10124"/>
              <a:gd name="connsiteY4" fmla="*/ 4562 h 9419"/>
              <a:gd name="connsiteX5" fmla="*/ 7890 w 10124"/>
              <a:gd name="connsiteY5" fmla="*/ 8419 h 9419"/>
              <a:gd name="connsiteX6" fmla="*/ 10124 w 10124"/>
              <a:gd name="connsiteY6" fmla="*/ 9415 h 9419"/>
              <a:gd name="connsiteX0" fmla="*/ 0 w 10000"/>
              <a:gd name="connsiteY0" fmla="*/ 9716 h 9960"/>
              <a:gd name="connsiteX1" fmla="*/ 1337 w 10000"/>
              <a:gd name="connsiteY1" fmla="*/ 7203 h 9960"/>
              <a:gd name="connsiteX2" fmla="*/ 2326 w 10000"/>
              <a:gd name="connsiteY2" fmla="*/ 418 h 9960"/>
              <a:gd name="connsiteX3" fmla="*/ 4225 w 10000"/>
              <a:gd name="connsiteY3" fmla="*/ 1175 h 9960"/>
              <a:gd name="connsiteX4" fmla="*/ 5504 w 10000"/>
              <a:gd name="connsiteY4" fmla="*/ 4803 h 9960"/>
              <a:gd name="connsiteX5" fmla="*/ 7793 w 10000"/>
              <a:gd name="connsiteY5" fmla="*/ 8898 h 9960"/>
              <a:gd name="connsiteX6" fmla="*/ 10000 w 10000"/>
              <a:gd name="connsiteY6" fmla="*/ 9956 h 9960"/>
              <a:gd name="connsiteX0" fmla="*/ 0 w 10000"/>
              <a:gd name="connsiteY0" fmla="*/ 9780 h 10025"/>
              <a:gd name="connsiteX1" fmla="*/ 1337 w 10000"/>
              <a:gd name="connsiteY1" fmla="*/ 7257 h 10025"/>
              <a:gd name="connsiteX2" fmla="*/ 2326 w 10000"/>
              <a:gd name="connsiteY2" fmla="*/ 445 h 10025"/>
              <a:gd name="connsiteX3" fmla="*/ 4225 w 10000"/>
              <a:gd name="connsiteY3" fmla="*/ 1205 h 10025"/>
              <a:gd name="connsiteX4" fmla="*/ 5504 w 10000"/>
              <a:gd name="connsiteY4" fmla="*/ 4847 h 10025"/>
              <a:gd name="connsiteX5" fmla="*/ 7793 w 10000"/>
              <a:gd name="connsiteY5" fmla="*/ 8959 h 10025"/>
              <a:gd name="connsiteX6" fmla="*/ 10000 w 10000"/>
              <a:gd name="connsiteY6" fmla="*/ 10021 h 1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25">
                <a:moveTo>
                  <a:pt x="0" y="9780"/>
                </a:moveTo>
                <a:cubicBezTo>
                  <a:pt x="221" y="9361"/>
                  <a:pt x="950" y="8814"/>
                  <a:pt x="1337" y="7257"/>
                </a:cubicBezTo>
                <a:cubicBezTo>
                  <a:pt x="1726" y="5701"/>
                  <a:pt x="1845" y="1454"/>
                  <a:pt x="2326" y="445"/>
                </a:cubicBezTo>
                <a:cubicBezTo>
                  <a:pt x="2807" y="-564"/>
                  <a:pt x="3740" y="340"/>
                  <a:pt x="4225" y="1205"/>
                </a:cubicBezTo>
                <a:cubicBezTo>
                  <a:pt x="4710" y="2070"/>
                  <a:pt x="4909" y="3555"/>
                  <a:pt x="5504" y="4847"/>
                </a:cubicBezTo>
                <a:cubicBezTo>
                  <a:pt x="6099" y="6139"/>
                  <a:pt x="7064" y="8178"/>
                  <a:pt x="7793" y="8959"/>
                </a:cubicBezTo>
                <a:cubicBezTo>
                  <a:pt x="8522" y="9742"/>
                  <a:pt x="9973" y="10071"/>
                  <a:pt x="10000" y="10021"/>
                </a:cubicBezTo>
              </a:path>
            </a:pathLst>
          </a:custGeom>
          <a:noFill/>
          <a:ln w="69850" cmpd="sng">
            <a:solidFill>
              <a:schemeClr val="accent1"/>
            </a:solidFill>
            <a:round/>
            <a:headEnd/>
            <a:tailEnd/>
          </a:ln>
        </p:spPr>
        <p:txBody>
          <a:bodyPr lIns="83018" tIns="41509" rIns="83018" bIns="41509"/>
          <a:lstStyle/>
          <a:p>
            <a:endParaRPr lang="de-CH" dirty="0"/>
          </a:p>
        </p:txBody>
      </p:sp>
      <p:sp>
        <p:nvSpPr>
          <p:cNvPr id="14" name="Line 12">
            <a:extLst>
              <a:ext uri="{FF2B5EF4-FFF2-40B4-BE49-F238E27FC236}">
                <a16:creationId xmlns:a16="http://schemas.microsoft.com/office/drawing/2014/main" id="{963A848D-59EB-433E-B968-BA9F55854AD8}"/>
              </a:ext>
            </a:extLst>
          </p:cNvPr>
          <p:cNvSpPr>
            <a:spLocks noChangeShapeType="1"/>
          </p:cNvSpPr>
          <p:nvPr/>
        </p:nvSpPr>
        <p:spPr bwMode="auto">
          <a:xfrm>
            <a:off x="6200315" y="3600727"/>
            <a:ext cx="725048" cy="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grpSp>
        <p:nvGrpSpPr>
          <p:cNvPr id="15" name="Group 21">
            <a:extLst>
              <a:ext uri="{FF2B5EF4-FFF2-40B4-BE49-F238E27FC236}">
                <a16:creationId xmlns:a16="http://schemas.microsoft.com/office/drawing/2014/main" id="{712C02AE-E137-4047-8F04-B9A95A2737DA}"/>
              </a:ext>
            </a:extLst>
          </p:cNvPr>
          <p:cNvGrpSpPr>
            <a:grpSpLocks/>
          </p:cNvGrpSpPr>
          <p:nvPr/>
        </p:nvGrpSpPr>
        <p:grpSpPr bwMode="auto">
          <a:xfrm>
            <a:off x="1166595" y="4047369"/>
            <a:ext cx="1135707" cy="373663"/>
            <a:chOff x="1168" y="1785"/>
            <a:chExt cx="810" cy="249"/>
          </a:xfrm>
        </p:grpSpPr>
        <p:sp>
          <p:nvSpPr>
            <p:cNvPr id="16" name="Text Box 23">
              <a:extLst>
                <a:ext uri="{FF2B5EF4-FFF2-40B4-BE49-F238E27FC236}">
                  <a16:creationId xmlns:a16="http://schemas.microsoft.com/office/drawing/2014/main" id="{768CCD25-361F-47FF-B690-432C5E4645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68" y="1788"/>
              <a:ext cx="699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8" tIns="45708" rIns="91418" bIns="45708">
              <a:spAutoFit/>
            </a:bodyPr>
            <a:lstStyle/>
            <a:p>
              <a:pPr defTabSz="913779"/>
              <a:r>
                <a:rPr lang="de-CH" b="1" dirty="0">
                  <a:solidFill>
                    <a:schemeClr val="bg1">
                      <a:lumMod val="50000"/>
                    </a:schemeClr>
                  </a:solidFill>
                  <a:cs typeface="Arial" charset="0"/>
                </a:rPr>
                <a:t>MuKEn</a:t>
              </a:r>
            </a:p>
          </p:txBody>
        </p:sp>
        <p:sp>
          <p:nvSpPr>
            <p:cNvPr id="17" name="Line 22">
              <a:extLst>
                <a:ext uri="{FF2B5EF4-FFF2-40B4-BE49-F238E27FC236}">
                  <a16:creationId xmlns:a16="http://schemas.microsoft.com/office/drawing/2014/main" id="{B9C4823B-A7F7-4CB9-85AD-F9C63FD5EC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247" y="1785"/>
              <a:ext cx="731" cy="1"/>
            </a:xfrm>
            <a:prstGeom prst="line">
              <a:avLst/>
            </a:prstGeom>
            <a:noFill/>
            <a:ln w="76200">
              <a:solidFill>
                <a:schemeClr val="bg2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de-CH"/>
            </a:p>
          </p:txBody>
        </p:sp>
      </p:grpSp>
      <p:sp>
        <p:nvSpPr>
          <p:cNvPr id="18" name="Line 7">
            <a:extLst>
              <a:ext uri="{FF2B5EF4-FFF2-40B4-BE49-F238E27FC236}">
                <a16:creationId xmlns:a16="http://schemas.microsoft.com/office/drawing/2014/main" id="{E538F7A9-C059-4DE0-8801-73EF23037C3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118294" y="2201248"/>
            <a:ext cx="22563" cy="2964431"/>
          </a:xfrm>
          <a:prstGeom prst="line">
            <a:avLst/>
          </a:prstGeom>
          <a:noFill/>
          <a:ln w="19050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 lIns="83018" tIns="41509" rIns="83018" bIns="41509"/>
          <a:lstStyle/>
          <a:p>
            <a:endParaRPr lang="de-CH"/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7B333FBC-3256-48A7-A1C8-C64FED220C4A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416323" y="3701432"/>
            <a:ext cx="2584102" cy="36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82998" tIns="41498" rIns="82998" bIns="41498">
            <a:spAutoFit/>
          </a:bodyPr>
          <a:lstStyle/>
          <a:p>
            <a:pPr defTabSz="913779"/>
            <a:r>
              <a:rPr lang="de-CH" dirty="0">
                <a:solidFill>
                  <a:schemeClr val="bg1">
                    <a:lumMod val="50000"/>
                  </a:schemeClr>
                </a:solidFill>
                <a:cs typeface="Arial" charset="0"/>
              </a:rPr>
              <a:t>Anzahl Gebäude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D4EDAB81-B850-4CE2-80EB-531DE8760A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018" y="4022381"/>
            <a:ext cx="1868016" cy="311600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2C6201D8-9F50-4ED6-9131-24C0AD563E5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277" y="3470791"/>
            <a:ext cx="1868013" cy="307645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032912F-4084-40B5-A6BC-4CBF98ECB1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129" y="2962560"/>
            <a:ext cx="1637285" cy="324754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F24934A0-F3CA-4531-83EB-8C118064C52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819" b="21902"/>
          <a:stretch/>
        </p:blipFill>
        <p:spPr>
          <a:xfrm>
            <a:off x="2893649" y="4442023"/>
            <a:ext cx="2194560" cy="60788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95C7223-2D71-412F-9020-E064BC6244BF}"/>
              </a:ext>
            </a:extLst>
          </p:cNvPr>
          <p:cNvGrpSpPr/>
          <p:nvPr/>
        </p:nvGrpSpPr>
        <p:grpSpPr>
          <a:xfrm>
            <a:off x="4050994" y="3758394"/>
            <a:ext cx="512843" cy="832866"/>
            <a:chOff x="5843837" y="5841693"/>
            <a:chExt cx="512843" cy="832866"/>
          </a:xfrm>
        </p:grpSpPr>
        <p:pic>
          <p:nvPicPr>
            <p:cNvPr id="25" name="Picture 26">
              <a:extLst>
                <a:ext uri="{FF2B5EF4-FFF2-40B4-BE49-F238E27FC236}">
                  <a16:creationId xmlns:a16="http://schemas.microsoft.com/office/drawing/2014/main" id="{0DF382C3-E011-40F7-8C4E-480CA20284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843837" y="5848040"/>
              <a:ext cx="251962" cy="64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27">
              <a:extLst>
                <a:ext uri="{FF2B5EF4-FFF2-40B4-BE49-F238E27FC236}">
                  <a16:creationId xmlns:a16="http://schemas.microsoft.com/office/drawing/2014/main" id="{01E2B650-58B6-4C71-A45C-DB1C3E7E9A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746890">
              <a:off x="5927467" y="5841693"/>
              <a:ext cx="253426" cy="64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28">
              <a:extLst>
                <a:ext uri="{FF2B5EF4-FFF2-40B4-BE49-F238E27FC236}">
                  <a16:creationId xmlns:a16="http://schemas.microsoft.com/office/drawing/2014/main" id="{02D58A5F-3512-4856-AFE2-0AA6351B452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923030">
              <a:off x="5990457" y="5890872"/>
              <a:ext cx="253426" cy="648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29">
              <a:extLst>
                <a:ext uri="{FF2B5EF4-FFF2-40B4-BE49-F238E27FC236}">
                  <a16:creationId xmlns:a16="http://schemas.microsoft.com/office/drawing/2014/main" id="{422DB3EE-B139-40EF-8C8D-B994269331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130934">
              <a:off x="6078663" y="5929962"/>
              <a:ext cx="253426" cy="64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30">
              <a:extLst>
                <a:ext uri="{FF2B5EF4-FFF2-40B4-BE49-F238E27FC236}">
                  <a16:creationId xmlns:a16="http://schemas.microsoft.com/office/drawing/2014/main" id="{C3C2D94D-7FD5-4AAB-B546-257DDD95D5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 rot="1660250">
              <a:off x="6103254" y="6027304"/>
              <a:ext cx="253426" cy="647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0" name="Freeform 9">
            <a:extLst>
              <a:ext uri="{FF2B5EF4-FFF2-40B4-BE49-F238E27FC236}">
                <a16:creationId xmlns:a16="http://schemas.microsoft.com/office/drawing/2014/main" id="{5179CF39-16F6-435C-89B8-A1529043F1C5}"/>
              </a:ext>
            </a:extLst>
          </p:cNvPr>
          <p:cNvSpPr>
            <a:spLocks/>
          </p:cNvSpPr>
          <p:nvPr/>
        </p:nvSpPr>
        <p:spPr bwMode="auto">
          <a:xfrm>
            <a:off x="1417082" y="3279659"/>
            <a:ext cx="7220817" cy="1819542"/>
          </a:xfrm>
          <a:custGeom>
            <a:avLst/>
            <a:gdLst>
              <a:gd name="T0" fmla="*/ 0 w 5095"/>
              <a:gd name="T1" fmla="*/ 2752725 h 1735"/>
              <a:gd name="T2" fmla="*/ 1095375 w 5095"/>
              <a:gd name="T3" fmla="*/ 2122851 h 1735"/>
              <a:gd name="T4" fmla="*/ 1905000 w 5095"/>
              <a:gd name="T5" fmla="*/ 422032 h 1735"/>
              <a:gd name="T6" fmla="*/ 3178175 w 5095"/>
              <a:gd name="T7" fmla="*/ 182457 h 1735"/>
              <a:gd name="T8" fmla="*/ 4506913 w 5095"/>
              <a:gd name="T9" fmla="*/ 1521535 h 1735"/>
              <a:gd name="T10" fmla="*/ 6454774 w 5095"/>
              <a:gd name="T11" fmla="*/ 2390984 h 1735"/>
              <a:gd name="T12" fmla="*/ 8088313 w 5095"/>
              <a:gd name="T13" fmla="*/ 2689262 h 173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5095"/>
              <a:gd name="T22" fmla="*/ 0 h 1735"/>
              <a:gd name="T23" fmla="*/ 5095 w 5095"/>
              <a:gd name="T24" fmla="*/ 1735 h 1735"/>
              <a:gd name="connsiteX0" fmla="*/ 0 w 10000"/>
              <a:gd name="connsiteY0" fmla="*/ 9668 h 9668"/>
              <a:gd name="connsiteX1" fmla="*/ 1354 w 10000"/>
              <a:gd name="connsiteY1" fmla="*/ 7380 h 9668"/>
              <a:gd name="connsiteX2" fmla="*/ 2355 w 10000"/>
              <a:gd name="connsiteY2" fmla="*/ 1201 h 9668"/>
              <a:gd name="connsiteX3" fmla="*/ 3929 w 10000"/>
              <a:gd name="connsiteY3" fmla="*/ 331 h 9668"/>
              <a:gd name="connsiteX4" fmla="*/ 5572 w 10000"/>
              <a:gd name="connsiteY4" fmla="*/ 5195 h 9668"/>
              <a:gd name="connsiteX5" fmla="*/ 7890 w 10000"/>
              <a:gd name="connsiteY5" fmla="*/ 8924 h 9668"/>
              <a:gd name="connsiteX6" fmla="*/ 10000 w 10000"/>
              <a:gd name="connsiteY6" fmla="*/ 9437 h 9668"/>
              <a:gd name="connsiteX0" fmla="*/ 0 w 10124"/>
              <a:gd name="connsiteY0" fmla="*/ 10000 h 10226"/>
              <a:gd name="connsiteX1" fmla="*/ 1354 w 10124"/>
              <a:gd name="connsiteY1" fmla="*/ 7633 h 10226"/>
              <a:gd name="connsiteX2" fmla="*/ 2355 w 10124"/>
              <a:gd name="connsiteY2" fmla="*/ 1242 h 10226"/>
              <a:gd name="connsiteX3" fmla="*/ 3929 w 10124"/>
              <a:gd name="connsiteY3" fmla="*/ 342 h 10226"/>
              <a:gd name="connsiteX4" fmla="*/ 5572 w 10124"/>
              <a:gd name="connsiteY4" fmla="*/ 5373 h 10226"/>
              <a:gd name="connsiteX5" fmla="*/ 7890 w 10124"/>
              <a:gd name="connsiteY5" fmla="*/ 9230 h 10226"/>
              <a:gd name="connsiteX6" fmla="*/ 10124 w 10124"/>
              <a:gd name="connsiteY6" fmla="*/ 10226 h 10226"/>
              <a:gd name="connsiteX0" fmla="*/ 0 w 10124"/>
              <a:gd name="connsiteY0" fmla="*/ 10000 h 10226"/>
              <a:gd name="connsiteX1" fmla="*/ 1354 w 10124"/>
              <a:gd name="connsiteY1" fmla="*/ 7633 h 10226"/>
              <a:gd name="connsiteX2" fmla="*/ 2355 w 10124"/>
              <a:gd name="connsiteY2" fmla="*/ 1242 h 10226"/>
              <a:gd name="connsiteX3" fmla="*/ 3929 w 10124"/>
              <a:gd name="connsiteY3" fmla="*/ 342 h 10226"/>
              <a:gd name="connsiteX4" fmla="*/ 5572 w 10124"/>
              <a:gd name="connsiteY4" fmla="*/ 5373 h 10226"/>
              <a:gd name="connsiteX5" fmla="*/ 7890 w 10124"/>
              <a:gd name="connsiteY5" fmla="*/ 9230 h 10226"/>
              <a:gd name="connsiteX6" fmla="*/ 10124 w 10124"/>
              <a:gd name="connsiteY6" fmla="*/ 10226 h 10226"/>
              <a:gd name="connsiteX0" fmla="*/ 0 w 10124"/>
              <a:gd name="connsiteY0" fmla="*/ 10000 h 10230"/>
              <a:gd name="connsiteX1" fmla="*/ 1354 w 10124"/>
              <a:gd name="connsiteY1" fmla="*/ 7633 h 10230"/>
              <a:gd name="connsiteX2" fmla="*/ 2355 w 10124"/>
              <a:gd name="connsiteY2" fmla="*/ 1242 h 10230"/>
              <a:gd name="connsiteX3" fmla="*/ 3929 w 10124"/>
              <a:gd name="connsiteY3" fmla="*/ 342 h 10230"/>
              <a:gd name="connsiteX4" fmla="*/ 5572 w 10124"/>
              <a:gd name="connsiteY4" fmla="*/ 5373 h 10230"/>
              <a:gd name="connsiteX5" fmla="*/ 7890 w 10124"/>
              <a:gd name="connsiteY5" fmla="*/ 9230 h 10230"/>
              <a:gd name="connsiteX6" fmla="*/ 10124 w 10124"/>
              <a:gd name="connsiteY6" fmla="*/ 10226 h 10230"/>
              <a:gd name="connsiteX0" fmla="*/ 0 w 10124"/>
              <a:gd name="connsiteY0" fmla="*/ 10000 h 10230"/>
              <a:gd name="connsiteX1" fmla="*/ 1354 w 10124"/>
              <a:gd name="connsiteY1" fmla="*/ 7633 h 10230"/>
              <a:gd name="connsiteX2" fmla="*/ 2355 w 10124"/>
              <a:gd name="connsiteY2" fmla="*/ 1242 h 10230"/>
              <a:gd name="connsiteX3" fmla="*/ 3929 w 10124"/>
              <a:gd name="connsiteY3" fmla="*/ 342 h 10230"/>
              <a:gd name="connsiteX4" fmla="*/ 5572 w 10124"/>
              <a:gd name="connsiteY4" fmla="*/ 5373 h 10230"/>
              <a:gd name="connsiteX5" fmla="*/ 7890 w 10124"/>
              <a:gd name="connsiteY5" fmla="*/ 9230 h 10230"/>
              <a:gd name="connsiteX6" fmla="*/ 10124 w 10124"/>
              <a:gd name="connsiteY6" fmla="*/ 10226 h 10230"/>
              <a:gd name="connsiteX0" fmla="*/ 0 w 10124"/>
              <a:gd name="connsiteY0" fmla="*/ 9189 h 9419"/>
              <a:gd name="connsiteX1" fmla="*/ 1354 w 10124"/>
              <a:gd name="connsiteY1" fmla="*/ 6822 h 9419"/>
              <a:gd name="connsiteX2" fmla="*/ 2355 w 10124"/>
              <a:gd name="connsiteY2" fmla="*/ 431 h 9419"/>
              <a:gd name="connsiteX3" fmla="*/ 4356 w 10124"/>
              <a:gd name="connsiteY3" fmla="*/ 1020 h 9419"/>
              <a:gd name="connsiteX4" fmla="*/ 5572 w 10124"/>
              <a:gd name="connsiteY4" fmla="*/ 4562 h 9419"/>
              <a:gd name="connsiteX5" fmla="*/ 7890 w 10124"/>
              <a:gd name="connsiteY5" fmla="*/ 8419 h 9419"/>
              <a:gd name="connsiteX6" fmla="*/ 10124 w 10124"/>
              <a:gd name="connsiteY6" fmla="*/ 9415 h 9419"/>
              <a:gd name="connsiteX0" fmla="*/ 0 w 10000"/>
              <a:gd name="connsiteY0" fmla="*/ 9716 h 9960"/>
              <a:gd name="connsiteX1" fmla="*/ 1337 w 10000"/>
              <a:gd name="connsiteY1" fmla="*/ 7203 h 9960"/>
              <a:gd name="connsiteX2" fmla="*/ 2326 w 10000"/>
              <a:gd name="connsiteY2" fmla="*/ 418 h 9960"/>
              <a:gd name="connsiteX3" fmla="*/ 4225 w 10000"/>
              <a:gd name="connsiteY3" fmla="*/ 1175 h 9960"/>
              <a:gd name="connsiteX4" fmla="*/ 5504 w 10000"/>
              <a:gd name="connsiteY4" fmla="*/ 4803 h 9960"/>
              <a:gd name="connsiteX5" fmla="*/ 7793 w 10000"/>
              <a:gd name="connsiteY5" fmla="*/ 8898 h 9960"/>
              <a:gd name="connsiteX6" fmla="*/ 10000 w 10000"/>
              <a:gd name="connsiteY6" fmla="*/ 9956 h 9960"/>
              <a:gd name="connsiteX0" fmla="*/ 0 w 10000"/>
              <a:gd name="connsiteY0" fmla="*/ 9780 h 10025"/>
              <a:gd name="connsiteX1" fmla="*/ 1337 w 10000"/>
              <a:gd name="connsiteY1" fmla="*/ 7257 h 10025"/>
              <a:gd name="connsiteX2" fmla="*/ 2326 w 10000"/>
              <a:gd name="connsiteY2" fmla="*/ 445 h 10025"/>
              <a:gd name="connsiteX3" fmla="*/ 4225 w 10000"/>
              <a:gd name="connsiteY3" fmla="*/ 1205 h 10025"/>
              <a:gd name="connsiteX4" fmla="*/ 5504 w 10000"/>
              <a:gd name="connsiteY4" fmla="*/ 4847 h 10025"/>
              <a:gd name="connsiteX5" fmla="*/ 7793 w 10000"/>
              <a:gd name="connsiteY5" fmla="*/ 8959 h 10025"/>
              <a:gd name="connsiteX6" fmla="*/ 10000 w 10000"/>
              <a:gd name="connsiteY6" fmla="*/ 10021 h 10025"/>
              <a:gd name="connsiteX0" fmla="*/ 0 w 10000"/>
              <a:gd name="connsiteY0" fmla="*/ 9820 h 10065"/>
              <a:gd name="connsiteX1" fmla="*/ 1546 w 10000"/>
              <a:gd name="connsiteY1" fmla="*/ 7850 h 10065"/>
              <a:gd name="connsiteX2" fmla="*/ 2326 w 10000"/>
              <a:gd name="connsiteY2" fmla="*/ 485 h 10065"/>
              <a:gd name="connsiteX3" fmla="*/ 4225 w 10000"/>
              <a:gd name="connsiteY3" fmla="*/ 1245 h 10065"/>
              <a:gd name="connsiteX4" fmla="*/ 5504 w 10000"/>
              <a:gd name="connsiteY4" fmla="*/ 4887 h 10065"/>
              <a:gd name="connsiteX5" fmla="*/ 7793 w 10000"/>
              <a:gd name="connsiteY5" fmla="*/ 8999 h 10065"/>
              <a:gd name="connsiteX6" fmla="*/ 10000 w 10000"/>
              <a:gd name="connsiteY6" fmla="*/ 10061 h 10065"/>
              <a:gd name="connsiteX0" fmla="*/ 0 w 10000"/>
              <a:gd name="connsiteY0" fmla="*/ 9767 h 10012"/>
              <a:gd name="connsiteX1" fmla="*/ 1546 w 10000"/>
              <a:gd name="connsiteY1" fmla="*/ 7797 h 10012"/>
              <a:gd name="connsiteX2" fmla="*/ 3058 w 10000"/>
              <a:gd name="connsiteY2" fmla="*/ 467 h 10012"/>
              <a:gd name="connsiteX3" fmla="*/ 4225 w 10000"/>
              <a:gd name="connsiteY3" fmla="*/ 1192 h 10012"/>
              <a:gd name="connsiteX4" fmla="*/ 5504 w 10000"/>
              <a:gd name="connsiteY4" fmla="*/ 4834 h 10012"/>
              <a:gd name="connsiteX5" fmla="*/ 7793 w 10000"/>
              <a:gd name="connsiteY5" fmla="*/ 8946 h 10012"/>
              <a:gd name="connsiteX6" fmla="*/ 10000 w 10000"/>
              <a:gd name="connsiteY6" fmla="*/ 10008 h 10012"/>
              <a:gd name="connsiteX0" fmla="*/ 0 w 10000"/>
              <a:gd name="connsiteY0" fmla="*/ 9684 h 9929"/>
              <a:gd name="connsiteX1" fmla="*/ 1546 w 10000"/>
              <a:gd name="connsiteY1" fmla="*/ 7714 h 9929"/>
              <a:gd name="connsiteX2" fmla="*/ 3058 w 10000"/>
              <a:gd name="connsiteY2" fmla="*/ 384 h 9929"/>
              <a:gd name="connsiteX3" fmla="*/ 5154 w 10000"/>
              <a:gd name="connsiteY3" fmla="*/ 1420 h 9929"/>
              <a:gd name="connsiteX4" fmla="*/ 5504 w 10000"/>
              <a:gd name="connsiteY4" fmla="*/ 4751 h 9929"/>
              <a:gd name="connsiteX5" fmla="*/ 7793 w 10000"/>
              <a:gd name="connsiteY5" fmla="*/ 8863 h 9929"/>
              <a:gd name="connsiteX6" fmla="*/ 10000 w 10000"/>
              <a:gd name="connsiteY6" fmla="*/ 9925 h 9929"/>
              <a:gd name="connsiteX0" fmla="*/ 0 w 10000"/>
              <a:gd name="connsiteY0" fmla="*/ 8854 h 9101"/>
              <a:gd name="connsiteX1" fmla="*/ 1546 w 10000"/>
              <a:gd name="connsiteY1" fmla="*/ 6870 h 9101"/>
              <a:gd name="connsiteX2" fmla="*/ 3104 w 10000"/>
              <a:gd name="connsiteY2" fmla="*/ 672 h 9101"/>
              <a:gd name="connsiteX3" fmla="*/ 5154 w 10000"/>
              <a:gd name="connsiteY3" fmla="*/ 531 h 9101"/>
              <a:gd name="connsiteX4" fmla="*/ 5504 w 10000"/>
              <a:gd name="connsiteY4" fmla="*/ 3886 h 9101"/>
              <a:gd name="connsiteX5" fmla="*/ 7793 w 10000"/>
              <a:gd name="connsiteY5" fmla="*/ 8027 h 9101"/>
              <a:gd name="connsiteX6" fmla="*/ 10000 w 10000"/>
              <a:gd name="connsiteY6" fmla="*/ 9097 h 9101"/>
              <a:gd name="connsiteX0" fmla="*/ 0 w 10000"/>
              <a:gd name="connsiteY0" fmla="*/ 9337 h 9609"/>
              <a:gd name="connsiteX1" fmla="*/ 1546 w 10000"/>
              <a:gd name="connsiteY1" fmla="*/ 7157 h 9609"/>
              <a:gd name="connsiteX2" fmla="*/ 3104 w 10000"/>
              <a:gd name="connsiteY2" fmla="*/ 346 h 9609"/>
              <a:gd name="connsiteX3" fmla="*/ 5282 w 10000"/>
              <a:gd name="connsiteY3" fmla="*/ 1301 h 9609"/>
              <a:gd name="connsiteX4" fmla="*/ 5504 w 10000"/>
              <a:gd name="connsiteY4" fmla="*/ 3878 h 9609"/>
              <a:gd name="connsiteX5" fmla="*/ 7793 w 10000"/>
              <a:gd name="connsiteY5" fmla="*/ 8428 h 9609"/>
              <a:gd name="connsiteX6" fmla="*/ 10000 w 10000"/>
              <a:gd name="connsiteY6" fmla="*/ 9604 h 9609"/>
              <a:gd name="connsiteX0" fmla="*/ 0 w 10000"/>
              <a:gd name="connsiteY0" fmla="*/ 9744 h 10027"/>
              <a:gd name="connsiteX1" fmla="*/ 1546 w 10000"/>
              <a:gd name="connsiteY1" fmla="*/ 7475 h 10027"/>
              <a:gd name="connsiteX2" fmla="*/ 3104 w 10000"/>
              <a:gd name="connsiteY2" fmla="*/ 387 h 10027"/>
              <a:gd name="connsiteX3" fmla="*/ 5282 w 10000"/>
              <a:gd name="connsiteY3" fmla="*/ 1381 h 10027"/>
              <a:gd name="connsiteX4" fmla="*/ 6433 w 10000"/>
              <a:gd name="connsiteY4" fmla="*/ 5178 h 10027"/>
              <a:gd name="connsiteX5" fmla="*/ 7793 w 10000"/>
              <a:gd name="connsiteY5" fmla="*/ 8798 h 10027"/>
              <a:gd name="connsiteX6" fmla="*/ 10000 w 10000"/>
              <a:gd name="connsiteY6" fmla="*/ 10022 h 10027"/>
              <a:gd name="connsiteX0" fmla="*/ 0 w 10000"/>
              <a:gd name="connsiteY0" fmla="*/ 9744 h 10027"/>
              <a:gd name="connsiteX1" fmla="*/ 1546 w 10000"/>
              <a:gd name="connsiteY1" fmla="*/ 7475 h 10027"/>
              <a:gd name="connsiteX2" fmla="*/ 3104 w 10000"/>
              <a:gd name="connsiteY2" fmla="*/ 387 h 10027"/>
              <a:gd name="connsiteX3" fmla="*/ 5282 w 10000"/>
              <a:gd name="connsiteY3" fmla="*/ 1381 h 10027"/>
              <a:gd name="connsiteX4" fmla="*/ 6433 w 10000"/>
              <a:gd name="connsiteY4" fmla="*/ 5178 h 10027"/>
              <a:gd name="connsiteX5" fmla="*/ 7793 w 10000"/>
              <a:gd name="connsiteY5" fmla="*/ 8798 h 10027"/>
              <a:gd name="connsiteX6" fmla="*/ 10000 w 10000"/>
              <a:gd name="connsiteY6" fmla="*/ 10022 h 10027"/>
              <a:gd name="connsiteX0" fmla="*/ 0 w 10000"/>
              <a:gd name="connsiteY0" fmla="*/ 9744 h 10024"/>
              <a:gd name="connsiteX1" fmla="*/ 1546 w 10000"/>
              <a:gd name="connsiteY1" fmla="*/ 7475 h 10024"/>
              <a:gd name="connsiteX2" fmla="*/ 3104 w 10000"/>
              <a:gd name="connsiteY2" fmla="*/ 387 h 10024"/>
              <a:gd name="connsiteX3" fmla="*/ 5282 w 10000"/>
              <a:gd name="connsiteY3" fmla="*/ 1381 h 10024"/>
              <a:gd name="connsiteX4" fmla="*/ 6433 w 10000"/>
              <a:gd name="connsiteY4" fmla="*/ 5178 h 10024"/>
              <a:gd name="connsiteX5" fmla="*/ 8374 w 10000"/>
              <a:gd name="connsiteY5" fmla="*/ 8161 h 10024"/>
              <a:gd name="connsiteX6" fmla="*/ 10000 w 10000"/>
              <a:gd name="connsiteY6" fmla="*/ 10022 h 10024"/>
              <a:gd name="connsiteX0" fmla="*/ 0 w 10000"/>
              <a:gd name="connsiteY0" fmla="*/ 9744 h 10023"/>
              <a:gd name="connsiteX1" fmla="*/ 1546 w 10000"/>
              <a:gd name="connsiteY1" fmla="*/ 7475 h 10023"/>
              <a:gd name="connsiteX2" fmla="*/ 3104 w 10000"/>
              <a:gd name="connsiteY2" fmla="*/ 387 h 10023"/>
              <a:gd name="connsiteX3" fmla="*/ 5282 w 10000"/>
              <a:gd name="connsiteY3" fmla="*/ 1381 h 10023"/>
              <a:gd name="connsiteX4" fmla="*/ 6433 w 10000"/>
              <a:gd name="connsiteY4" fmla="*/ 5178 h 10023"/>
              <a:gd name="connsiteX5" fmla="*/ 8374 w 10000"/>
              <a:gd name="connsiteY5" fmla="*/ 8161 h 10023"/>
              <a:gd name="connsiteX6" fmla="*/ 10000 w 10000"/>
              <a:gd name="connsiteY6" fmla="*/ 10022 h 10023"/>
              <a:gd name="connsiteX0" fmla="*/ 0 w 10000"/>
              <a:gd name="connsiteY0" fmla="*/ 9744 h 10023"/>
              <a:gd name="connsiteX1" fmla="*/ 1546 w 10000"/>
              <a:gd name="connsiteY1" fmla="*/ 7475 h 10023"/>
              <a:gd name="connsiteX2" fmla="*/ 3104 w 10000"/>
              <a:gd name="connsiteY2" fmla="*/ 387 h 10023"/>
              <a:gd name="connsiteX3" fmla="*/ 5282 w 10000"/>
              <a:gd name="connsiteY3" fmla="*/ 1381 h 10023"/>
              <a:gd name="connsiteX4" fmla="*/ 6433 w 10000"/>
              <a:gd name="connsiteY4" fmla="*/ 5178 h 10023"/>
              <a:gd name="connsiteX5" fmla="*/ 8374 w 10000"/>
              <a:gd name="connsiteY5" fmla="*/ 8161 h 10023"/>
              <a:gd name="connsiteX6" fmla="*/ 10000 w 10000"/>
              <a:gd name="connsiteY6" fmla="*/ 10022 h 10023"/>
              <a:gd name="connsiteX0" fmla="*/ 0 w 10000"/>
              <a:gd name="connsiteY0" fmla="*/ 9744 h 10023"/>
              <a:gd name="connsiteX1" fmla="*/ 1546 w 10000"/>
              <a:gd name="connsiteY1" fmla="*/ 7475 h 10023"/>
              <a:gd name="connsiteX2" fmla="*/ 3104 w 10000"/>
              <a:gd name="connsiteY2" fmla="*/ 387 h 10023"/>
              <a:gd name="connsiteX3" fmla="*/ 5282 w 10000"/>
              <a:gd name="connsiteY3" fmla="*/ 1381 h 10023"/>
              <a:gd name="connsiteX4" fmla="*/ 6433 w 10000"/>
              <a:gd name="connsiteY4" fmla="*/ 5178 h 10023"/>
              <a:gd name="connsiteX5" fmla="*/ 8374 w 10000"/>
              <a:gd name="connsiteY5" fmla="*/ 8161 h 10023"/>
              <a:gd name="connsiteX6" fmla="*/ 10000 w 10000"/>
              <a:gd name="connsiteY6" fmla="*/ 10022 h 10023"/>
              <a:gd name="connsiteX0" fmla="*/ 0 w 10000"/>
              <a:gd name="connsiteY0" fmla="*/ 9744 h 10023"/>
              <a:gd name="connsiteX1" fmla="*/ 1546 w 10000"/>
              <a:gd name="connsiteY1" fmla="*/ 7475 h 10023"/>
              <a:gd name="connsiteX2" fmla="*/ 3104 w 10000"/>
              <a:gd name="connsiteY2" fmla="*/ 387 h 10023"/>
              <a:gd name="connsiteX3" fmla="*/ 5282 w 10000"/>
              <a:gd name="connsiteY3" fmla="*/ 1381 h 10023"/>
              <a:gd name="connsiteX4" fmla="*/ 6433 w 10000"/>
              <a:gd name="connsiteY4" fmla="*/ 5178 h 10023"/>
              <a:gd name="connsiteX5" fmla="*/ 8386 w 10000"/>
              <a:gd name="connsiteY5" fmla="*/ 7683 h 10023"/>
              <a:gd name="connsiteX6" fmla="*/ 10000 w 10000"/>
              <a:gd name="connsiteY6" fmla="*/ 10022 h 10023"/>
              <a:gd name="connsiteX0" fmla="*/ 0 w 10000"/>
              <a:gd name="connsiteY0" fmla="*/ 9744 h 10023"/>
              <a:gd name="connsiteX1" fmla="*/ 1546 w 10000"/>
              <a:gd name="connsiteY1" fmla="*/ 7475 h 10023"/>
              <a:gd name="connsiteX2" fmla="*/ 3104 w 10000"/>
              <a:gd name="connsiteY2" fmla="*/ 387 h 10023"/>
              <a:gd name="connsiteX3" fmla="*/ 5282 w 10000"/>
              <a:gd name="connsiteY3" fmla="*/ 1381 h 10023"/>
              <a:gd name="connsiteX4" fmla="*/ 6433 w 10000"/>
              <a:gd name="connsiteY4" fmla="*/ 5178 h 10023"/>
              <a:gd name="connsiteX5" fmla="*/ 8386 w 10000"/>
              <a:gd name="connsiteY5" fmla="*/ 7683 h 10023"/>
              <a:gd name="connsiteX6" fmla="*/ 10000 w 10000"/>
              <a:gd name="connsiteY6" fmla="*/ 10022 h 10023"/>
              <a:gd name="connsiteX0" fmla="*/ 0 w 10000"/>
              <a:gd name="connsiteY0" fmla="*/ 9744 h 10023"/>
              <a:gd name="connsiteX1" fmla="*/ 1546 w 10000"/>
              <a:gd name="connsiteY1" fmla="*/ 7475 h 10023"/>
              <a:gd name="connsiteX2" fmla="*/ 3104 w 10000"/>
              <a:gd name="connsiteY2" fmla="*/ 387 h 10023"/>
              <a:gd name="connsiteX3" fmla="*/ 5282 w 10000"/>
              <a:gd name="connsiteY3" fmla="*/ 1381 h 10023"/>
              <a:gd name="connsiteX4" fmla="*/ 6433 w 10000"/>
              <a:gd name="connsiteY4" fmla="*/ 5178 h 10023"/>
              <a:gd name="connsiteX5" fmla="*/ 8386 w 10000"/>
              <a:gd name="connsiteY5" fmla="*/ 7683 h 10023"/>
              <a:gd name="connsiteX6" fmla="*/ 10000 w 10000"/>
              <a:gd name="connsiteY6" fmla="*/ 10022 h 10023"/>
              <a:gd name="connsiteX0" fmla="*/ 0 w 10000"/>
              <a:gd name="connsiteY0" fmla="*/ 9482 h 9761"/>
              <a:gd name="connsiteX1" fmla="*/ 1546 w 10000"/>
              <a:gd name="connsiteY1" fmla="*/ 7213 h 9761"/>
              <a:gd name="connsiteX2" fmla="*/ 3290 w 10000"/>
              <a:gd name="connsiteY2" fmla="*/ 444 h 9761"/>
              <a:gd name="connsiteX3" fmla="*/ 5282 w 10000"/>
              <a:gd name="connsiteY3" fmla="*/ 1119 h 9761"/>
              <a:gd name="connsiteX4" fmla="*/ 6433 w 10000"/>
              <a:gd name="connsiteY4" fmla="*/ 4916 h 9761"/>
              <a:gd name="connsiteX5" fmla="*/ 8386 w 10000"/>
              <a:gd name="connsiteY5" fmla="*/ 7421 h 9761"/>
              <a:gd name="connsiteX6" fmla="*/ 10000 w 10000"/>
              <a:gd name="connsiteY6" fmla="*/ 9760 h 9761"/>
              <a:gd name="connsiteX0" fmla="*/ 0 w 10000"/>
              <a:gd name="connsiteY0" fmla="*/ 9672 h 9958"/>
              <a:gd name="connsiteX1" fmla="*/ 2743 w 10000"/>
              <a:gd name="connsiteY1" fmla="*/ 6777 h 9958"/>
              <a:gd name="connsiteX2" fmla="*/ 3290 w 10000"/>
              <a:gd name="connsiteY2" fmla="*/ 413 h 9958"/>
              <a:gd name="connsiteX3" fmla="*/ 5282 w 10000"/>
              <a:gd name="connsiteY3" fmla="*/ 1104 h 9958"/>
              <a:gd name="connsiteX4" fmla="*/ 6433 w 10000"/>
              <a:gd name="connsiteY4" fmla="*/ 4994 h 9958"/>
              <a:gd name="connsiteX5" fmla="*/ 8386 w 10000"/>
              <a:gd name="connsiteY5" fmla="*/ 7561 h 9958"/>
              <a:gd name="connsiteX6" fmla="*/ 10000 w 10000"/>
              <a:gd name="connsiteY6" fmla="*/ 9957 h 9958"/>
              <a:gd name="connsiteX0" fmla="*/ 0 w 10000"/>
              <a:gd name="connsiteY0" fmla="*/ 9490 h 9777"/>
              <a:gd name="connsiteX1" fmla="*/ 2743 w 10000"/>
              <a:gd name="connsiteY1" fmla="*/ 6583 h 9777"/>
              <a:gd name="connsiteX2" fmla="*/ 4231 w 10000"/>
              <a:gd name="connsiteY2" fmla="*/ 479 h 9777"/>
              <a:gd name="connsiteX3" fmla="*/ 5282 w 10000"/>
              <a:gd name="connsiteY3" fmla="*/ 886 h 9777"/>
              <a:gd name="connsiteX4" fmla="*/ 6433 w 10000"/>
              <a:gd name="connsiteY4" fmla="*/ 4792 h 9777"/>
              <a:gd name="connsiteX5" fmla="*/ 8386 w 10000"/>
              <a:gd name="connsiteY5" fmla="*/ 7370 h 9777"/>
              <a:gd name="connsiteX6" fmla="*/ 10000 w 10000"/>
              <a:gd name="connsiteY6" fmla="*/ 9776 h 9777"/>
              <a:gd name="connsiteX0" fmla="*/ 0 w 10000"/>
              <a:gd name="connsiteY0" fmla="*/ 9684 h 9978"/>
              <a:gd name="connsiteX1" fmla="*/ 2569 w 10000"/>
              <a:gd name="connsiteY1" fmla="*/ 6418 h 9978"/>
              <a:gd name="connsiteX2" fmla="*/ 4231 w 10000"/>
              <a:gd name="connsiteY2" fmla="*/ 468 h 9978"/>
              <a:gd name="connsiteX3" fmla="*/ 5282 w 10000"/>
              <a:gd name="connsiteY3" fmla="*/ 884 h 9978"/>
              <a:gd name="connsiteX4" fmla="*/ 6433 w 10000"/>
              <a:gd name="connsiteY4" fmla="*/ 4879 h 9978"/>
              <a:gd name="connsiteX5" fmla="*/ 8386 w 10000"/>
              <a:gd name="connsiteY5" fmla="*/ 7516 h 9978"/>
              <a:gd name="connsiteX6" fmla="*/ 10000 w 10000"/>
              <a:gd name="connsiteY6" fmla="*/ 9977 h 9978"/>
              <a:gd name="connsiteX0" fmla="*/ 0 w 10000"/>
              <a:gd name="connsiteY0" fmla="*/ 9320 h 9615"/>
              <a:gd name="connsiteX1" fmla="*/ 2569 w 10000"/>
              <a:gd name="connsiteY1" fmla="*/ 6047 h 9615"/>
              <a:gd name="connsiteX2" fmla="*/ 4370 w 10000"/>
              <a:gd name="connsiteY2" fmla="*/ 672 h 9615"/>
              <a:gd name="connsiteX3" fmla="*/ 5282 w 10000"/>
              <a:gd name="connsiteY3" fmla="*/ 501 h 9615"/>
              <a:gd name="connsiteX4" fmla="*/ 6433 w 10000"/>
              <a:gd name="connsiteY4" fmla="*/ 4505 h 9615"/>
              <a:gd name="connsiteX5" fmla="*/ 8386 w 10000"/>
              <a:gd name="connsiteY5" fmla="*/ 7148 h 9615"/>
              <a:gd name="connsiteX6" fmla="*/ 10000 w 10000"/>
              <a:gd name="connsiteY6" fmla="*/ 9614 h 9615"/>
              <a:gd name="connsiteX0" fmla="*/ 0 w 10000"/>
              <a:gd name="connsiteY0" fmla="*/ 9157 h 9464"/>
              <a:gd name="connsiteX1" fmla="*/ 2569 w 10000"/>
              <a:gd name="connsiteY1" fmla="*/ 5753 h 9464"/>
              <a:gd name="connsiteX2" fmla="*/ 4370 w 10000"/>
              <a:gd name="connsiteY2" fmla="*/ 163 h 9464"/>
              <a:gd name="connsiteX3" fmla="*/ 6270 w 10000"/>
              <a:gd name="connsiteY3" fmla="*/ 1733 h 9464"/>
              <a:gd name="connsiteX4" fmla="*/ 6433 w 10000"/>
              <a:gd name="connsiteY4" fmla="*/ 4149 h 9464"/>
              <a:gd name="connsiteX5" fmla="*/ 8386 w 10000"/>
              <a:gd name="connsiteY5" fmla="*/ 6898 h 9464"/>
              <a:gd name="connsiteX6" fmla="*/ 10000 w 10000"/>
              <a:gd name="connsiteY6" fmla="*/ 9463 h 9464"/>
              <a:gd name="connsiteX0" fmla="*/ 0 w 10000"/>
              <a:gd name="connsiteY0" fmla="*/ 9679 h 10003"/>
              <a:gd name="connsiteX1" fmla="*/ 2569 w 10000"/>
              <a:gd name="connsiteY1" fmla="*/ 6082 h 10003"/>
              <a:gd name="connsiteX2" fmla="*/ 4370 w 10000"/>
              <a:gd name="connsiteY2" fmla="*/ 175 h 10003"/>
              <a:gd name="connsiteX3" fmla="*/ 6270 w 10000"/>
              <a:gd name="connsiteY3" fmla="*/ 1834 h 10003"/>
              <a:gd name="connsiteX4" fmla="*/ 7583 w 10000"/>
              <a:gd name="connsiteY4" fmla="*/ 4710 h 10003"/>
              <a:gd name="connsiteX5" fmla="*/ 8386 w 10000"/>
              <a:gd name="connsiteY5" fmla="*/ 7292 h 10003"/>
              <a:gd name="connsiteX6" fmla="*/ 10000 w 10000"/>
              <a:gd name="connsiteY6" fmla="*/ 10002 h 10003"/>
              <a:gd name="connsiteX0" fmla="*/ 0 w 10000"/>
              <a:gd name="connsiteY0" fmla="*/ 9679 h 10003"/>
              <a:gd name="connsiteX1" fmla="*/ 2569 w 10000"/>
              <a:gd name="connsiteY1" fmla="*/ 6082 h 10003"/>
              <a:gd name="connsiteX2" fmla="*/ 4370 w 10000"/>
              <a:gd name="connsiteY2" fmla="*/ 175 h 10003"/>
              <a:gd name="connsiteX3" fmla="*/ 6270 w 10000"/>
              <a:gd name="connsiteY3" fmla="*/ 1834 h 10003"/>
              <a:gd name="connsiteX4" fmla="*/ 7583 w 10000"/>
              <a:gd name="connsiteY4" fmla="*/ 4710 h 10003"/>
              <a:gd name="connsiteX5" fmla="*/ 8862 w 10000"/>
              <a:gd name="connsiteY5" fmla="*/ 7384 h 10003"/>
              <a:gd name="connsiteX6" fmla="*/ 10000 w 10000"/>
              <a:gd name="connsiteY6" fmla="*/ 10002 h 10003"/>
              <a:gd name="connsiteX0" fmla="*/ 0 w 10000"/>
              <a:gd name="connsiteY0" fmla="*/ 9679 h 10003"/>
              <a:gd name="connsiteX1" fmla="*/ 2569 w 10000"/>
              <a:gd name="connsiteY1" fmla="*/ 6082 h 10003"/>
              <a:gd name="connsiteX2" fmla="*/ 4370 w 10000"/>
              <a:gd name="connsiteY2" fmla="*/ 175 h 10003"/>
              <a:gd name="connsiteX3" fmla="*/ 6270 w 10000"/>
              <a:gd name="connsiteY3" fmla="*/ 1834 h 10003"/>
              <a:gd name="connsiteX4" fmla="*/ 7583 w 10000"/>
              <a:gd name="connsiteY4" fmla="*/ 4710 h 10003"/>
              <a:gd name="connsiteX5" fmla="*/ 8862 w 10000"/>
              <a:gd name="connsiteY5" fmla="*/ 7384 h 10003"/>
              <a:gd name="connsiteX6" fmla="*/ 10000 w 10000"/>
              <a:gd name="connsiteY6" fmla="*/ 10002 h 10003"/>
              <a:gd name="connsiteX0" fmla="*/ 0 w 10000"/>
              <a:gd name="connsiteY0" fmla="*/ 9679 h 10003"/>
              <a:gd name="connsiteX1" fmla="*/ 2569 w 10000"/>
              <a:gd name="connsiteY1" fmla="*/ 6082 h 10003"/>
              <a:gd name="connsiteX2" fmla="*/ 4370 w 10000"/>
              <a:gd name="connsiteY2" fmla="*/ 175 h 10003"/>
              <a:gd name="connsiteX3" fmla="*/ 6270 w 10000"/>
              <a:gd name="connsiteY3" fmla="*/ 1834 h 10003"/>
              <a:gd name="connsiteX4" fmla="*/ 7583 w 10000"/>
              <a:gd name="connsiteY4" fmla="*/ 4710 h 10003"/>
              <a:gd name="connsiteX5" fmla="*/ 8862 w 10000"/>
              <a:gd name="connsiteY5" fmla="*/ 7384 h 10003"/>
              <a:gd name="connsiteX6" fmla="*/ 10000 w 10000"/>
              <a:gd name="connsiteY6" fmla="*/ 10002 h 10003"/>
              <a:gd name="connsiteX0" fmla="*/ 0 w 10000"/>
              <a:gd name="connsiteY0" fmla="*/ 9685 h 10009"/>
              <a:gd name="connsiteX1" fmla="*/ 2569 w 10000"/>
              <a:gd name="connsiteY1" fmla="*/ 6088 h 10009"/>
              <a:gd name="connsiteX2" fmla="*/ 4370 w 10000"/>
              <a:gd name="connsiteY2" fmla="*/ 181 h 10009"/>
              <a:gd name="connsiteX3" fmla="*/ 6270 w 10000"/>
              <a:gd name="connsiteY3" fmla="*/ 1840 h 10009"/>
              <a:gd name="connsiteX4" fmla="*/ 7467 w 10000"/>
              <a:gd name="connsiteY4" fmla="*/ 5178 h 10009"/>
              <a:gd name="connsiteX5" fmla="*/ 8862 w 10000"/>
              <a:gd name="connsiteY5" fmla="*/ 7390 h 10009"/>
              <a:gd name="connsiteX6" fmla="*/ 10000 w 10000"/>
              <a:gd name="connsiteY6" fmla="*/ 10008 h 10009"/>
              <a:gd name="connsiteX0" fmla="*/ 0 w 10000"/>
              <a:gd name="connsiteY0" fmla="*/ 9685 h 10010"/>
              <a:gd name="connsiteX1" fmla="*/ 2569 w 10000"/>
              <a:gd name="connsiteY1" fmla="*/ 6088 h 10010"/>
              <a:gd name="connsiteX2" fmla="*/ 4370 w 10000"/>
              <a:gd name="connsiteY2" fmla="*/ 181 h 10010"/>
              <a:gd name="connsiteX3" fmla="*/ 6270 w 10000"/>
              <a:gd name="connsiteY3" fmla="*/ 1840 h 10010"/>
              <a:gd name="connsiteX4" fmla="*/ 7467 w 10000"/>
              <a:gd name="connsiteY4" fmla="*/ 5178 h 10010"/>
              <a:gd name="connsiteX5" fmla="*/ 8816 w 10000"/>
              <a:gd name="connsiteY5" fmla="*/ 7805 h 10010"/>
              <a:gd name="connsiteX6" fmla="*/ 10000 w 10000"/>
              <a:gd name="connsiteY6" fmla="*/ 10008 h 10010"/>
              <a:gd name="connsiteX0" fmla="*/ 0 w 10000"/>
              <a:gd name="connsiteY0" fmla="*/ 9685 h 10010"/>
              <a:gd name="connsiteX1" fmla="*/ 2569 w 10000"/>
              <a:gd name="connsiteY1" fmla="*/ 6088 h 10010"/>
              <a:gd name="connsiteX2" fmla="*/ 4370 w 10000"/>
              <a:gd name="connsiteY2" fmla="*/ 181 h 10010"/>
              <a:gd name="connsiteX3" fmla="*/ 6270 w 10000"/>
              <a:gd name="connsiteY3" fmla="*/ 1840 h 10010"/>
              <a:gd name="connsiteX4" fmla="*/ 7467 w 10000"/>
              <a:gd name="connsiteY4" fmla="*/ 5178 h 10010"/>
              <a:gd name="connsiteX5" fmla="*/ 8816 w 10000"/>
              <a:gd name="connsiteY5" fmla="*/ 7805 h 10010"/>
              <a:gd name="connsiteX6" fmla="*/ 10000 w 10000"/>
              <a:gd name="connsiteY6" fmla="*/ 10008 h 10010"/>
              <a:gd name="connsiteX0" fmla="*/ 0 w 10000"/>
              <a:gd name="connsiteY0" fmla="*/ 9685 h 10010"/>
              <a:gd name="connsiteX1" fmla="*/ 2569 w 10000"/>
              <a:gd name="connsiteY1" fmla="*/ 6088 h 10010"/>
              <a:gd name="connsiteX2" fmla="*/ 4370 w 10000"/>
              <a:gd name="connsiteY2" fmla="*/ 181 h 10010"/>
              <a:gd name="connsiteX3" fmla="*/ 6270 w 10000"/>
              <a:gd name="connsiteY3" fmla="*/ 1840 h 10010"/>
              <a:gd name="connsiteX4" fmla="*/ 7467 w 10000"/>
              <a:gd name="connsiteY4" fmla="*/ 5178 h 10010"/>
              <a:gd name="connsiteX5" fmla="*/ 8816 w 10000"/>
              <a:gd name="connsiteY5" fmla="*/ 7805 h 10010"/>
              <a:gd name="connsiteX6" fmla="*/ 10000 w 10000"/>
              <a:gd name="connsiteY6" fmla="*/ 10008 h 10010"/>
              <a:gd name="connsiteX0" fmla="*/ 0 w 10000"/>
              <a:gd name="connsiteY0" fmla="*/ 9685 h 10013"/>
              <a:gd name="connsiteX1" fmla="*/ 2569 w 10000"/>
              <a:gd name="connsiteY1" fmla="*/ 6088 h 10013"/>
              <a:gd name="connsiteX2" fmla="*/ 4370 w 10000"/>
              <a:gd name="connsiteY2" fmla="*/ 181 h 10013"/>
              <a:gd name="connsiteX3" fmla="*/ 6270 w 10000"/>
              <a:gd name="connsiteY3" fmla="*/ 1840 h 10013"/>
              <a:gd name="connsiteX4" fmla="*/ 7467 w 10000"/>
              <a:gd name="connsiteY4" fmla="*/ 5178 h 10013"/>
              <a:gd name="connsiteX5" fmla="*/ 8816 w 10000"/>
              <a:gd name="connsiteY5" fmla="*/ 7805 h 10013"/>
              <a:gd name="connsiteX6" fmla="*/ 10000 w 10000"/>
              <a:gd name="connsiteY6" fmla="*/ 10008 h 10013"/>
              <a:gd name="connsiteX0" fmla="*/ 0 w 10000"/>
              <a:gd name="connsiteY0" fmla="*/ 9685 h 10013"/>
              <a:gd name="connsiteX1" fmla="*/ 2569 w 10000"/>
              <a:gd name="connsiteY1" fmla="*/ 6088 h 10013"/>
              <a:gd name="connsiteX2" fmla="*/ 4370 w 10000"/>
              <a:gd name="connsiteY2" fmla="*/ 181 h 10013"/>
              <a:gd name="connsiteX3" fmla="*/ 6270 w 10000"/>
              <a:gd name="connsiteY3" fmla="*/ 1840 h 10013"/>
              <a:gd name="connsiteX4" fmla="*/ 7467 w 10000"/>
              <a:gd name="connsiteY4" fmla="*/ 5178 h 10013"/>
              <a:gd name="connsiteX5" fmla="*/ 8816 w 10000"/>
              <a:gd name="connsiteY5" fmla="*/ 7805 h 10013"/>
              <a:gd name="connsiteX6" fmla="*/ 10000 w 10000"/>
              <a:gd name="connsiteY6" fmla="*/ 10008 h 10013"/>
              <a:gd name="connsiteX0" fmla="*/ 0 w 10000"/>
              <a:gd name="connsiteY0" fmla="*/ 9685 h 10013"/>
              <a:gd name="connsiteX1" fmla="*/ 2569 w 10000"/>
              <a:gd name="connsiteY1" fmla="*/ 6088 h 10013"/>
              <a:gd name="connsiteX2" fmla="*/ 4370 w 10000"/>
              <a:gd name="connsiteY2" fmla="*/ 181 h 10013"/>
              <a:gd name="connsiteX3" fmla="*/ 6270 w 10000"/>
              <a:gd name="connsiteY3" fmla="*/ 1840 h 10013"/>
              <a:gd name="connsiteX4" fmla="*/ 7467 w 10000"/>
              <a:gd name="connsiteY4" fmla="*/ 5178 h 10013"/>
              <a:gd name="connsiteX5" fmla="*/ 8816 w 10000"/>
              <a:gd name="connsiteY5" fmla="*/ 7805 h 10013"/>
              <a:gd name="connsiteX6" fmla="*/ 10000 w 10000"/>
              <a:gd name="connsiteY6" fmla="*/ 10008 h 10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0" h="10013">
                <a:moveTo>
                  <a:pt x="0" y="9685"/>
                </a:moveTo>
                <a:cubicBezTo>
                  <a:pt x="221" y="9126"/>
                  <a:pt x="2182" y="8165"/>
                  <a:pt x="2569" y="6088"/>
                </a:cubicBezTo>
                <a:cubicBezTo>
                  <a:pt x="2958" y="4010"/>
                  <a:pt x="3753" y="889"/>
                  <a:pt x="4370" y="181"/>
                </a:cubicBezTo>
                <a:cubicBezTo>
                  <a:pt x="4987" y="-527"/>
                  <a:pt x="5754" y="1007"/>
                  <a:pt x="6270" y="1840"/>
                </a:cubicBezTo>
                <a:cubicBezTo>
                  <a:pt x="6786" y="2673"/>
                  <a:pt x="7043" y="4184"/>
                  <a:pt x="7467" y="5178"/>
                </a:cubicBezTo>
                <a:cubicBezTo>
                  <a:pt x="7891" y="6172"/>
                  <a:pt x="7889" y="6023"/>
                  <a:pt x="8816" y="7805"/>
                </a:cubicBezTo>
                <a:cubicBezTo>
                  <a:pt x="9522" y="9589"/>
                  <a:pt x="9973" y="10072"/>
                  <a:pt x="10000" y="10008"/>
                </a:cubicBezTo>
              </a:path>
            </a:pathLst>
          </a:custGeom>
          <a:noFill/>
          <a:ln w="69850" cmpd="sng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lIns="83018" tIns="41509" rIns="83018" bIns="41509"/>
          <a:lstStyle/>
          <a:p>
            <a:endParaRPr lang="de-CH" dirty="0"/>
          </a:p>
        </p:txBody>
      </p:sp>
      <p:sp>
        <p:nvSpPr>
          <p:cNvPr id="31" name="Line 25">
            <a:extLst>
              <a:ext uri="{FF2B5EF4-FFF2-40B4-BE49-F238E27FC236}">
                <a16:creationId xmlns:a16="http://schemas.microsoft.com/office/drawing/2014/main" id="{EE37AA7C-B1BF-4980-90E9-216BC421031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604306" y="4181147"/>
            <a:ext cx="765500" cy="0"/>
          </a:xfrm>
          <a:prstGeom prst="line">
            <a:avLst/>
          </a:prstGeom>
          <a:noFill/>
          <a:ln w="76200">
            <a:solidFill>
              <a:schemeClr val="bg2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de-CH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68266451-6D26-41E8-B9BD-690A6BC9C34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04306" y="2372933"/>
            <a:ext cx="2124091" cy="1404948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A0C08387-8748-44AA-A49A-FF53EDEA78D6}"/>
              </a:ext>
            </a:extLst>
          </p:cNvPr>
          <p:cNvSpPr txBox="1"/>
          <p:nvPr/>
        </p:nvSpPr>
        <p:spPr>
          <a:xfrm>
            <a:off x="2810229" y="4933529"/>
            <a:ext cx="21945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Calibri" panose="020F0502020204030204" pitchFamily="34" charset="0"/>
              </a:rPr>
              <a:t>Gebäudeprogramm von Mörel - Filet</a:t>
            </a:r>
            <a:endParaRPr lang="de-CH" dirty="0">
              <a:solidFill>
                <a:schemeClr val="tx1">
                  <a:lumMod val="65000"/>
                  <a:lumOff val="35000"/>
                </a:schemeClr>
              </a:solidFill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057264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F86F24-756A-4D00-BEA5-1A49B151D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GEAK und Minergie sind nahe von hier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3CE01BB-AFD8-4218-B38E-81C3946F0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B9C82F3-1BD3-477A-B96A-D71F2A450D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304"/>
          <a:stretch/>
        </p:blipFill>
        <p:spPr>
          <a:xfrm>
            <a:off x="705607" y="1268413"/>
            <a:ext cx="7632071" cy="477930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3FE756BA-A0E8-43FD-BF07-2573D6DCF491}"/>
              </a:ext>
            </a:extLst>
          </p:cNvPr>
          <p:cNvSpPr/>
          <p:nvPr/>
        </p:nvSpPr>
        <p:spPr>
          <a:xfrm>
            <a:off x="3259248" y="1756372"/>
            <a:ext cx="407406" cy="407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D6A75AEF-65FB-4AFB-8C3A-53F6B24003FD}"/>
              </a:ext>
            </a:extLst>
          </p:cNvPr>
          <p:cNvSpPr/>
          <p:nvPr/>
        </p:nvSpPr>
        <p:spPr>
          <a:xfrm>
            <a:off x="3055545" y="4778720"/>
            <a:ext cx="407406" cy="407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7A2C8D6-5596-43DF-BC6C-17513C0570FB}"/>
              </a:ext>
            </a:extLst>
          </p:cNvPr>
          <p:cNvSpPr/>
          <p:nvPr/>
        </p:nvSpPr>
        <p:spPr>
          <a:xfrm>
            <a:off x="5609186" y="4878308"/>
            <a:ext cx="407406" cy="40740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DB9BBF6-109D-468D-A9D0-2063F5AD2A87}"/>
              </a:ext>
            </a:extLst>
          </p:cNvPr>
          <p:cNvSpPr txBox="1"/>
          <p:nvPr/>
        </p:nvSpPr>
        <p:spPr>
          <a:xfrm>
            <a:off x="2715828" y="1387040"/>
            <a:ext cx="190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Basel BS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0C6C59A-026B-4FBE-871E-EF1764B54D54}"/>
              </a:ext>
            </a:extLst>
          </p:cNvPr>
          <p:cNvSpPr txBox="1"/>
          <p:nvPr/>
        </p:nvSpPr>
        <p:spPr>
          <a:xfrm>
            <a:off x="3259248" y="5800818"/>
            <a:ext cx="190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Sion VS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DD5177D-00C3-43E0-970A-6C3AC7C1CB82}"/>
              </a:ext>
            </a:extLst>
          </p:cNvPr>
          <p:cNvSpPr txBox="1"/>
          <p:nvPr/>
        </p:nvSpPr>
        <p:spPr>
          <a:xfrm>
            <a:off x="6175410" y="5285714"/>
            <a:ext cx="1901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1"/>
                </a:solidFill>
              </a:rPr>
              <a:t>Bellinzona TI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5E57015-5BEB-4530-858F-916FA6D227E3}"/>
              </a:ext>
            </a:extLst>
          </p:cNvPr>
          <p:cNvSpPr/>
          <p:nvPr/>
        </p:nvSpPr>
        <p:spPr>
          <a:xfrm>
            <a:off x="4072931" y="4454467"/>
            <a:ext cx="407406" cy="407406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>
              <a:solidFill>
                <a:schemeClr val="accent5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4DD7E00-327D-4C32-8053-6877513B0A34}"/>
              </a:ext>
            </a:extLst>
          </p:cNvPr>
          <p:cNvSpPr txBox="1"/>
          <p:nvPr/>
        </p:nvSpPr>
        <p:spPr>
          <a:xfrm>
            <a:off x="3570816" y="3958492"/>
            <a:ext cx="19016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CH" dirty="0">
                <a:solidFill>
                  <a:schemeClr val="accent5">
                    <a:lumMod val="75000"/>
                  </a:schemeClr>
                </a:solidFill>
              </a:rPr>
              <a:t>Mörel-Filet VS</a:t>
            </a:r>
          </a:p>
        </p:txBody>
      </p:sp>
    </p:spTree>
    <p:extLst>
      <p:ext uri="{BB962C8B-B14F-4D97-AF65-F5344CB8AC3E}">
        <p14:creationId xmlns:p14="http://schemas.microsoft.com/office/powerpoint/2010/main" val="38753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5C759D-FC5A-4638-82E7-3CF5CF34D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GEAK und GEAK+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E2B5B50-0DD7-47B0-AE63-97FC428F1A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8413"/>
            <a:ext cx="4195989" cy="4860925"/>
          </a:xfrm>
        </p:spPr>
        <p:txBody>
          <a:bodyPr/>
          <a:lstStyle/>
          <a:p>
            <a:r>
              <a:rPr lang="de-CH" dirty="0"/>
              <a:t>Der GEAK-Plus ist die perfekte Grundlage für eine energetische Gesamtsanierung</a:t>
            </a:r>
          </a:p>
          <a:p>
            <a:r>
              <a:rPr lang="de-CH" dirty="0"/>
              <a:t>Faustregeln: </a:t>
            </a:r>
          </a:p>
          <a:p>
            <a:pPr lvl="1"/>
            <a:r>
              <a:rPr lang="de-CH" dirty="0"/>
              <a:t>Ein heutiger Neubau liegt in den Klassen B/B – das A ist jeweils schwierig zu erreichen</a:t>
            </a:r>
          </a:p>
          <a:p>
            <a:pPr lvl="1"/>
            <a:r>
              <a:rPr lang="de-CH" dirty="0"/>
              <a:t>Eine Gesamtsanierung (zum Beispiel Fensterersatz mit Dachsanierung und Umstieg auf Wärmepumpe oder Holz, allenfalls noch PV-Anlage) ergibt eine Gebäudehülle C oder D, und eine Gesamteffizienz B oder C</a:t>
            </a:r>
          </a:p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957225C-3F4C-41A9-AE3C-856C590E3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456" y="336068"/>
            <a:ext cx="6843963" cy="5814046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DB5F69B8-520B-43A7-8931-1D676E14DF1B}"/>
              </a:ext>
            </a:extLst>
          </p:cNvPr>
          <p:cNvSpPr txBox="1"/>
          <p:nvPr/>
        </p:nvSpPr>
        <p:spPr>
          <a:xfrm>
            <a:off x="936177" y="6324570"/>
            <a:ext cx="2813591" cy="400110"/>
          </a:xfrm>
          <a:prstGeom prst="rect">
            <a:avLst/>
          </a:prstGeom>
          <a:solidFill>
            <a:srgbClr val="A9908E"/>
          </a:solidFill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</a:rPr>
              <a:t>+ Zugang Fördergelder</a:t>
            </a:r>
          </a:p>
        </p:txBody>
      </p:sp>
    </p:spTree>
    <p:extLst>
      <p:ext uri="{BB962C8B-B14F-4D97-AF65-F5344CB8AC3E}">
        <p14:creationId xmlns:p14="http://schemas.microsoft.com/office/powerpoint/2010/main" val="3715195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8981E2-C3BE-4BF3-8516-5CD12169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3200" dirty="0">
                <a:solidFill>
                  <a:schemeClr val="accent2"/>
                </a:solidFill>
                <a:latin typeface="+mn-lt"/>
              </a:rPr>
              <a:t>Die Minergie-Standards</a:t>
            </a:r>
            <a:endParaRPr lang="de-CH" dirty="0"/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3FC7B861-B897-4334-ABAD-9EDCB7DDF7B9}"/>
              </a:ext>
            </a:extLst>
          </p:cNvPr>
          <p:cNvSpPr txBox="1">
            <a:spLocks/>
          </p:cNvSpPr>
          <p:nvPr/>
        </p:nvSpPr>
        <p:spPr>
          <a:xfrm>
            <a:off x="787594" y="1980178"/>
            <a:ext cx="4663380" cy="449525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 marR="0" indent="0" defTabSz="685800" fontAlgn="auto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555555"/>
                </a:solidFill>
              </a:defRPr>
            </a:lvl1pPr>
            <a:lvl2pPr marL="0" marR="0" indent="0" defTabSz="685800" fontAlgn="auto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>
                <a:solidFill>
                  <a:srgbClr val="555555"/>
                </a:solidFill>
              </a:defRPr>
            </a:lvl2pPr>
            <a:lvl3pPr marL="360000" marR="0" indent="-360000" defTabSz="68580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>
                <a:solidFill>
                  <a:srgbClr val="555555"/>
                </a:solidFill>
              </a:defRPr>
            </a:lvl3pPr>
            <a:lvl4pPr marL="720000" marR="0" indent="-360000" defTabSz="68580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>
                <a:solidFill>
                  <a:srgbClr val="555555"/>
                </a:solidFill>
              </a:defRPr>
            </a:lvl4pPr>
            <a:lvl5pPr marL="720000" marR="0" indent="-360000" defTabSz="68580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>
                <a:solidFill>
                  <a:srgbClr val="555555"/>
                </a:solidFill>
              </a:defRPr>
            </a:lvl5pPr>
            <a:lvl6pPr marL="720000" indent="-36000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/>
            </a:lvl6pPr>
            <a:lvl7pPr marL="720000" indent="-36000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/>
            </a:lvl7pPr>
            <a:lvl8pPr marL="720000" indent="-36000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/>
            </a:lvl8pPr>
            <a:lvl9pPr marL="360000" indent="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/>
            </a:lvl9pPr>
          </a:lstStyle>
          <a:p>
            <a:r>
              <a:rPr lang="de-CH" dirty="0"/>
              <a:t>Gute Gebäudehülle</a:t>
            </a:r>
          </a:p>
          <a:p>
            <a:endParaRPr lang="de-CH" dirty="0"/>
          </a:p>
        </p:txBody>
      </p:sp>
      <p:pic>
        <p:nvPicPr>
          <p:cNvPr id="7" name="Bild 5" descr="Minergie-Haus.eps">
            <a:extLst>
              <a:ext uri="{FF2B5EF4-FFF2-40B4-BE49-F238E27FC236}">
                <a16:creationId xmlns:a16="http://schemas.microsoft.com/office/drawing/2014/main" id="{BD209F2B-6D38-473B-9795-5FAD71307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475" y="1343782"/>
            <a:ext cx="2946400" cy="4699000"/>
          </a:xfrm>
          <a:prstGeom prst="rect">
            <a:avLst/>
          </a:prstGeom>
        </p:spPr>
      </p:pic>
      <p:pic>
        <p:nvPicPr>
          <p:cNvPr id="8" name="Bild 6" descr="Huelle.eps">
            <a:extLst>
              <a:ext uri="{FF2B5EF4-FFF2-40B4-BE49-F238E27FC236}">
                <a16:creationId xmlns:a16="http://schemas.microsoft.com/office/drawing/2014/main" id="{BE55C15A-42DB-402F-B257-9123E5F99D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775" y="1290272"/>
            <a:ext cx="2463800" cy="4025900"/>
          </a:xfrm>
          <a:prstGeom prst="rect">
            <a:avLst/>
          </a:prstGeom>
        </p:spPr>
      </p:pic>
      <p:pic>
        <p:nvPicPr>
          <p:cNvPr id="9" name="Bild 11" descr="Elektrizität.eps">
            <a:extLst>
              <a:ext uri="{FF2B5EF4-FFF2-40B4-BE49-F238E27FC236}">
                <a16:creationId xmlns:a16="http://schemas.microsoft.com/office/drawing/2014/main" id="{57657398-6B65-4790-8143-05D1DEE00B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550" y="3347207"/>
            <a:ext cx="838200" cy="1778000"/>
          </a:xfrm>
          <a:prstGeom prst="rect">
            <a:avLst/>
          </a:prstGeom>
        </p:spPr>
      </p:pic>
      <p:pic>
        <p:nvPicPr>
          <p:cNvPr id="10" name="Bild 12" descr="PV-Minergie.eps">
            <a:extLst>
              <a:ext uri="{FF2B5EF4-FFF2-40B4-BE49-F238E27FC236}">
                <a16:creationId xmlns:a16="http://schemas.microsoft.com/office/drawing/2014/main" id="{5B169F66-5D9B-41A0-9C25-CC09FF2921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079" y="1035807"/>
            <a:ext cx="1384300" cy="4013200"/>
          </a:xfrm>
          <a:prstGeom prst="rect">
            <a:avLst/>
          </a:prstGeom>
        </p:spPr>
      </p:pic>
      <p:pic>
        <p:nvPicPr>
          <p:cNvPr id="11" name="Bild 2" descr="Waermeerzeugung.eps">
            <a:extLst>
              <a:ext uri="{FF2B5EF4-FFF2-40B4-BE49-F238E27FC236}">
                <a16:creationId xmlns:a16="http://schemas.microsoft.com/office/drawing/2014/main" id="{E0011653-B014-497F-8E9F-9F88D7401A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6133" y="2524778"/>
            <a:ext cx="2171700" cy="3390900"/>
          </a:xfrm>
          <a:prstGeom prst="rect">
            <a:avLst/>
          </a:prstGeom>
        </p:spPr>
      </p:pic>
      <p:sp>
        <p:nvSpPr>
          <p:cNvPr id="12" name="Inhaltsplatzhalter 1">
            <a:extLst>
              <a:ext uri="{FF2B5EF4-FFF2-40B4-BE49-F238E27FC236}">
                <a16:creationId xmlns:a16="http://schemas.microsoft.com/office/drawing/2014/main" id="{CF93E0F7-B98E-4EF7-A264-727CDF8729D4}"/>
              </a:ext>
            </a:extLst>
          </p:cNvPr>
          <p:cNvSpPr txBox="1">
            <a:spLocks/>
          </p:cNvSpPr>
          <p:nvPr/>
        </p:nvSpPr>
        <p:spPr>
          <a:xfrm>
            <a:off x="787594" y="2483078"/>
            <a:ext cx="4720895" cy="4495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36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CH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Sommerlicher Wärmeschutz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CH" dirty="0"/>
          </a:p>
        </p:txBody>
      </p:sp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563DA51B-C72C-4684-AC5D-91C17E839DDD}"/>
              </a:ext>
            </a:extLst>
          </p:cNvPr>
          <p:cNvSpPr txBox="1">
            <a:spLocks/>
          </p:cNvSpPr>
          <p:nvPr/>
        </p:nvSpPr>
        <p:spPr>
          <a:xfrm>
            <a:off x="787594" y="2985978"/>
            <a:ext cx="4720895" cy="4495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36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CH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Effiziente Wärmeerzeugung</a:t>
            </a:r>
          </a:p>
          <a:p>
            <a:endParaRPr lang="de-CH" dirty="0"/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CH" dirty="0"/>
          </a:p>
        </p:txBody>
      </p:sp>
      <p:sp>
        <p:nvSpPr>
          <p:cNvPr id="14" name="Inhaltsplatzhalter 1">
            <a:extLst>
              <a:ext uri="{FF2B5EF4-FFF2-40B4-BE49-F238E27FC236}">
                <a16:creationId xmlns:a16="http://schemas.microsoft.com/office/drawing/2014/main" id="{F9D3E056-8258-4892-ABB5-55553A027CC7}"/>
              </a:ext>
            </a:extLst>
          </p:cNvPr>
          <p:cNvSpPr txBox="1">
            <a:spLocks/>
          </p:cNvSpPr>
          <p:nvPr/>
        </p:nvSpPr>
        <p:spPr>
          <a:xfrm>
            <a:off x="787594" y="3488878"/>
            <a:ext cx="4720895" cy="449525"/>
          </a:xfrm>
          <a:prstGeom prst="rect">
            <a:avLst/>
          </a:prstGeom>
        </p:spPr>
        <p:txBody>
          <a:bodyPr/>
          <a:lstStyle>
            <a:defPPr>
              <a:defRPr lang="en-CH"/>
            </a:defPPr>
            <a:lvl1pPr marR="0" indent="0" defTabSz="685800" fontAlgn="auto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>
                <a:solidFill>
                  <a:srgbClr val="555555"/>
                </a:solidFill>
              </a:defRPr>
            </a:lvl1pPr>
            <a:lvl2pPr marL="0" marR="0" indent="0" defTabSz="685800" fontAlgn="auto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>
                <a:solidFill>
                  <a:srgbClr val="555555"/>
                </a:solidFill>
              </a:defRPr>
            </a:lvl2pPr>
            <a:lvl3pPr marL="360000" marR="0" indent="-360000" defTabSz="68580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>
                <a:solidFill>
                  <a:srgbClr val="555555"/>
                </a:solidFill>
              </a:defRPr>
            </a:lvl3pPr>
            <a:lvl4pPr marL="720000" marR="0" indent="-360000" defTabSz="68580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>
                <a:solidFill>
                  <a:srgbClr val="555555"/>
                </a:solidFill>
              </a:defRPr>
            </a:lvl4pPr>
            <a:lvl5pPr marL="720000" marR="0" indent="-360000" defTabSz="685800" fontAlgn="auto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sz="2000" b="0">
                <a:solidFill>
                  <a:srgbClr val="555555"/>
                </a:solidFill>
              </a:defRPr>
            </a:lvl5pPr>
            <a:lvl6pPr marL="720000" indent="-36000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/>
            </a:lvl6pPr>
            <a:lvl7pPr marL="720000" indent="-36000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/>
            </a:lvl7pPr>
            <a:lvl8pPr marL="720000" indent="-36000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/>
            </a:lvl8pPr>
            <a:lvl9pPr marL="360000" indent="0" defTabSz="685800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/>
            </a:lvl9pPr>
          </a:lstStyle>
          <a:p>
            <a:r>
              <a:rPr lang="de-CH" dirty="0"/>
              <a:t>Kontrollierter Luftwechsel</a:t>
            </a: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75149888-2B79-472E-A1FC-825520E2E2BE}"/>
              </a:ext>
            </a:extLst>
          </p:cNvPr>
          <p:cNvSpPr txBox="1">
            <a:spLocks/>
          </p:cNvSpPr>
          <p:nvPr/>
        </p:nvSpPr>
        <p:spPr>
          <a:xfrm>
            <a:off x="787594" y="4494678"/>
            <a:ext cx="4720895" cy="4495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36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CH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Eigenstromproduktion mittels PV</a:t>
            </a:r>
          </a:p>
        </p:txBody>
      </p:sp>
      <p:sp>
        <p:nvSpPr>
          <p:cNvPr id="16" name="Inhaltsplatzhalter 1">
            <a:extLst>
              <a:ext uri="{FF2B5EF4-FFF2-40B4-BE49-F238E27FC236}">
                <a16:creationId xmlns:a16="http://schemas.microsoft.com/office/drawing/2014/main" id="{6064D0AA-06E2-409A-9869-B7C5BB002A6F}"/>
              </a:ext>
            </a:extLst>
          </p:cNvPr>
          <p:cNvSpPr txBox="1">
            <a:spLocks/>
          </p:cNvSpPr>
          <p:nvPr/>
        </p:nvSpPr>
        <p:spPr>
          <a:xfrm>
            <a:off x="787594" y="3991778"/>
            <a:ext cx="4720895" cy="4495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36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CH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Effiziente Geräte und Beleuchtung</a:t>
            </a:r>
          </a:p>
        </p:txBody>
      </p:sp>
      <p:sp>
        <p:nvSpPr>
          <p:cNvPr id="17" name="Inhaltsplatzhalter 1">
            <a:extLst>
              <a:ext uri="{FF2B5EF4-FFF2-40B4-BE49-F238E27FC236}">
                <a16:creationId xmlns:a16="http://schemas.microsoft.com/office/drawing/2014/main" id="{2458FADD-6CC1-441A-81BA-F4B6ABC6D865}"/>
              </a:ext>
            </a:extLst>
          </p:cNvPr>
          <p:cNvSpPr txBox="1">
            <a:spLocks/>
          </p:cNvSpPr>
          <p:nvPr/>
        </p:nvSpPr>
        <p:spPr>
          <a:xfrm>
            <a:off x="4836144" y="1939837"/>
            <a:ext cx="1107177" cy="3751078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36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CH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800"/>
              </a:lnSpc>
            </a:pPr>
            <a:r>
              <a:rPr lang="de-CH" b="1" dirty="0">
                <a:solidFill>
                  <a:schemeClr val="accent2"/>
                </a:solidFill>
              </a:rPr>
              <a:t>E</a:t>
            </a:r>
            <a:r>
              <a:rPr lang="de-CH" b="1" dirty="0"/>
              <a:t> </a:t>
            </a:r>
            <a:r>
              <a:rPr lang="de-CH" b="1" dirty="0">
                <a:solidFill>
                  <a:schemeClr val="accent1"/>
                </a:solidFill>
              </a:rPr>
              <a:t>K </a:t>
            </a:r>
            <a:r>
              <a:rPr lang="de-CH" b="1" dirty="0">
                <a:solidFill>
                  <a:schemeClr val="accent5"/>
                </a:solidFill>
              </a:rPr>
              <a:t>W</a:t>
            </a:r>
          </a:p>
          <a:p>
            <a:pPr>
              <a:lnSpc>
                <a:spcPts val="2800"/>
              </a:lnSpc>
            </a:pPr>
            <a:r>
              <a:rPr lang="de-CH" b="1" dirty="0">
                <a:solidFill>
                  <a:schemeClr val="accent2"/>
                </a:solidFill>
              </a:rPr>
              <a:t>E</a:t>
            </a:r>
            <a:r>
              <a:rPr lang="de-CH" b="1" dirty="0"/>
              <a:t> </a:t>
            </a:r>
            <a:r>
              <a:rPr lang="de-CH" b="1" dirty="0">
                <a:solidFill>
                  <a:schemeClr val="accent1"/>
                </a:solidFill>
              </a:rPr>
              <a:t>K </a:t>
            </a:r>
            <a:r>
              <a:rPr lang="de-CH" b="1" dirty="0">
                <a:solidFill>
                  <a:schemeClr val="accent5"/>
                </a:solidFill>
              </a:rPr>
              <a:t>W</a:t>
            </a:r>
          </a:p>
          <a:p>
            <a:pPr>
              <a:lnSpc>
                <a:spcPts val="2800"/>
              </a:lnSpc>
            </a:pPr>
            <a:r>
              <a:rPr lang="de-CH" b="1" dirty="0">
                <a:solidFill>
                  <a:schemeClr val="accent2"/>
                </a:solidFill>
              </a:rPr>
              <a:t>E</a:t>
            </a:r>
            <a:r>
              <a:rPr lang="de-CH" b="1" dirty="0"/>
              <a:t> </a:t>
            </a:r>
            <a:r>
              <a:rPr lang="de-CH" b="1" dirty="0">
                <a:solidFill>
                  <a:schemeClr val="accent5"/>
                </a:solidFill>
              </a:rPr>
              <a:t>W</a:t>
            </a:r>
          </a:p>
          <a:p>
            <a:pPr>
              <a:lnSpc>
                <a:spcPts val="2800"/>
              </a:lnSpc>
            </a:pPr>
            <a:r>
              <a:rPr lang="de-CH" b="1" dirty="0">
                <a:solidFill>
                  <a:schemeClr val="accent2"/>
                </a:solidFill>
              </a:rPr>
              <a:t>E</a:t>
            </a:r>
            <a:r>
              <a:rPr lang="de-CH" b="1" dirty="0"/>
              <a:t> </a:t>
            </a:r>
            <a:r>
              <a:rPr lang="de-CH" b="1" dirty="0">
                <a:solidFill>
                  <a:schemeClr val="accent1"/>
                </a:solidFill>
              </a:rPr>
              <a:t>K </a:t>
            </a:r>
            <a:r>
              <a:rPr lang="de-CH" b="1" dirty="0">
                <a:solidFill>
                  <a:schemeClr val="accent5"/>
                </a:solidFill>
              </a:rPr>
              <a:t>W</a:t>
            </a:r>
          </a:p>
          <a:p>
            <a:pPr>
              <a:lnSpc>
                <a:spcPts val="2800"/>
              </a:lnSpc>
            </a:pPr>
            <a:r>
              <a:rPr lang="de-CH" b="1" dirty="0">
                <a:solidFill>
                  <a:schemeClr val="accent2"/>
                </a:solidFill>
              </a:rPr>
              <a:t>E</a:t>
            </a:r>
            <a:r>
              <a:rPr lang="de-CH" b="1" dirty="0"/>
              <a:t> </a:t>
            </a:r>
            <a:r>
              <a:rPr lang="de-CH" b="1" dirty="0">
                <a:solidFill>
                  <a:schemeClr val="accent5"/>
                </a:solidFill>
              </a:rPr>
              <a:t>W</a:t>
            </a:r>
          </a:p>
          <a:p>
            <a:pPr>
              <a:lnSpc>
                <a:spcPts val="2800"/>
              </a:lnSpc>
            </a:pPr>
            <a:r>
              <a:rPr lang="de-CH" b="1" dirty="0">
                <a:solidFill>
                  <a:schemeClr val="accent2"/>
                </a:solidFill>
              </a:rPr>
              <a:t>E</a:t>
            </a:r>
            <a:r>
              <a:rPr lang="de-CH" b="1" dirty="0">
                <a:solidFill>
                  <a:schemeClr val="accent4"/>
                </a:solidFill>
              </a:rPr>
              <a:t> </a:t>
            </a:r>
            <a:r>
              <a:rPr lang="de-CH" b="1" dirty="0">
                <a:solidFill>
                  <a:schemeClr val="accent5"/>
                </a:solidFill>
              </a:rPr>
              <a:t>W</a:t>
            </a:r>
          </a:p>
          <a:p>
            <a:pPr>
              <a:lnSpc>
                <a:spcPts val="2800"/>
              </a:lnSpc>
            </a:pPr>
            <a:r>
              <a:rPr lang="de-CH" b="1" dirty="0">
                <a:solidFill>
                  <a:schemeClr val="accent2"/>
                </a:solidFill>
              </a:rPr>
              <a:t>E</a:t>
            </a:r>
            <a:r>
              <a:rPr lang="de-CH" dirty="0">
                <a:solidFill>
                  <a:schemeClr val="accent1"/>
                </a:solidFill>
              </a:rPr>
              <a:t> </a:t>
            </a:r>
            <a:r>
              <a:rPr lang="de-CH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K </a:t>
            </a:r>
            <a:r>
              <a:rPr lang="de-CH" b="1" dirty="0">
                <a:solidFill>
                  <a:schemeClr val="accent5"/>
                </a:solidFill>
              </a:rPr>
              <a:t>W</a:t>
            </a:r>
          </a:p>
        </p:txBody>
      </p:sp>
      <p:sp>
        <p:nvSpPr>
          <p:cNvPr id="18" name="Inhaltsplatzhalter 1">
            <a:extLst>
              <a:ext uri="{FF2B5EF4-FFF2-40B4-BE49-F238E27FC236}">
                <a16:creationId xmlns:a16="http://schemas.microsoft.com/office/drawing/2014/main" id="{F7ECE6F3-3CF1-4666-8A83-232EBCAEE61A}"/>
              </a:ext>
            </a:extLst>
          </p:cNvPr>
          <p:cNvSpPr txBox="1">
            <a:spLocks/>
          </p:cNvSpPr>
          <p:nvPr/>
        </p:nvSpPr>
        <p:spPr>
          <a:xfrm>
            <a:off x="787594" y="4997577"/>
            <a:ext cx="4720895" cy="4495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36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CH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dirty="0"/>
              <a:t>Energie-Monitoring</a:t>
            </a:r>
          </a:p>
          <a:p>
            <a:pPr marL="342900" indent="-342900">
              <a:buFont typeface="Symbol" panose="05050102010706020507" pitchFamily="18" charset="2"/>
              <a:buChar char="-"/>
            </a:pPr>
            <a:endParaRPr lang="de-CH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799FBFE-BC7F-4341-9667-E8730985921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t="21658" r="8930" b="24074"/>
          <a:stretch/>
        </p:blipFill>
        <p:spPr>
          <a:xfrm>
            <a:off x="7661562" y="4566203"/>
            <a:ext cx="492215" cy="323006"/>
          </a:xfrm>
          <a:prstGeom prst="rect">
            <a:avLst/>
          </a:prstGeom>
        </p:spPr>
      </p:pic>
      <p:sp>
        <p:nvSpPr>
          <p:cNvPr id="20" name="Inhaltsplatzhalter 1">
            <a:extLst>
              <a:ext uri="{FF2B5EF4-FFF2-40B4-BE49-F238E27FC236}">
                <a16:creationId xmlns:a16="http://schemas.microsoft.com/office/drawing/2014/main" id="{2F264EF2-0FF6-49E9-A7EF-B3F16FB65040}"/>
              </a:ext>
            </a:extLst>
          </p:cNvPr>
          <p:cNvSpPr txBox="1">
            <a:spLocks/>
          </p:cNvSpPr>
          <p:nvPr/>
        </p:nvSpPr>
        <p:spPr>
          <a:xfrm>
            <a:off x="720000" y="5690915"/>
            <a:ext cx="5802720" cy="449525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ts val="24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1pPr>
            <a:lvl2pPr marL="0" marR="0" indent="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2400"/>
              </a:spcAft>
              <a:buClrTx/>
              <a:buSzTx/>
              <a:buFont typeface="Symbol" panose="05050102010706020507" pitchFamily="18" charset="2"/>
              <a:buNone/>
              <a:tabLst/>
              <a:defRPr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2pPr>
            <a:lvl3pPr marL="36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3pPr>
            <a:lvl4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DE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4pPr>
            <a:lvl5pPr marL="720000" marR="0" indent="-360000" algn="l" defTabSz="6858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Symbol" panose="05050102010706020507" pitchFamily="18" charset="2"/>
              <a:buChar char="-"/>
              <a:tabLst/>
              <a:defRPr lang="de-CH" sz="2000" b="0" kern="1200">
                <a:solidFill>
                  <a:srgbClr val="555555"/>
                </a:solidFill>
                <a:latin typeface="+mn-lt"/>
                <a:ea typeface="+mn-ea"/>
                <a:cs typeface="+mn-cs"/>
              </a:defRPr>
            </a:lvl5pPr>
            <a:lvl6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0000" indent="-36000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0" algn="l" defTabSz="685800" rtl="0" eaLnBrk="1" latinLnBrk="0" hangingPunct="1">
              <a:lnSpc>
                <a:spcPts val="2400"/>
              </a:lnSpc>
              <a:spcBef>
                <a:spcPts val="375"/>
              </a:spcBef>
              <a:spcAft>
                <a:spcPts val="2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CH" sz="1800" b="1" dirty="0">
                <a:solidFill>
                  <a:schemeClr val="accent2"/>
                </a:solidFill>
              </a:rPr>
              <a:t>E</a:t>
            </a:r>
            <a:r>
              <a:rPr lang="de-CH" sz="1800" dirty="0"/>
              <a:t> = Energie/-effizienz, </a:t>
            </a:r>
            <a:r>
              <a:rPr lang="de-CH" sz="1800" b="1" dirty="0">
                <a:solidFill>
                  <a:schemeClr val="accent1"/>
                </a:solidFill>
              </a:rPr>
              <a:t>K</a:t>
            </a:r>
            <a:r>
              <a:rPr lang="de-CH" sz="1800" dirty="0"/>
              <a:t> = Komfort, </a:t>
            </a:r>
            <a:r>
              <a:rPr lang="de-CH" sz="1800" b="1" dirty="0">
                <a:solidFill>
                  <a:schemeClr val="accent5"/>
                </a:solidFill>
              </a:rPr>
              <a:t>W</a:t>
            </a:r>
            <a:r>
              <a:rPr lang="de-CH" sz="1800" dirty="0"/>
              <a:t> = Werterhalt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A4D48F23-B839-4680-8167-39211C837466}"/>
              </a:ext>
            </a:extLst>
          </p:cNvPr>
          <p:cNvSpPr txBox="1"/>
          <p:nvPr/>
        </p:nvSpPr>
        <p:spPr>
          <a:xfrm>
            <a:off x="9439875" y="441325"/>
            <a:ext cx="2528256" cy="1631216"/>
          </a:xfrm>
          <a:prstGeom prst="rect">
            <a:avLst/>
          </a:prstGeom>
          <a:solidFill>
            <a:srgbClr val="A9908E"/>
          </a:solidFill>
        </p:spPr>
        <p:txBody>
          <a:bodyPr wrap="none" rtlCol="0">
            <a:spAutoFit/>
          </a:bodyPr>
          <a:lstStyle/>
          <a:p>
            <a:r>
              <a:rPr lang="de-CH" sz="2000" dirty="0">
                <a:solidFill>
                  <a:schemeClr val="bg1"/>
                </a:solidFill>
              </a:rPr>
              <a:t>+ Qualitätssicherung</a:t>
            </a:r>
          </a:p>
          <a:p>
            <a:r>
              <a:rPr lang="de-CH" sz="2000" dirty="0">
                <a:solidFill>
                  <a:schemeClr val="bg1"/>
                </a:solidFill>
              </a:rPr>
              <a:t>+ Fördergelder</a:t>
            </a:r>
          </a:p>
          <a:p>
            <a:r>
              <a:rPr lang="de-CH" sz="2000" dirty="0">
                <a:solidFill>
                  <a:schemeClr val="bg1"/>
                </a:solidFill>
              </a:rPr>
              <a:t>+ Hypotheken</a:t>
            </a:r>
          </a:p>
          <a:p>
            <a:r>
              <a:rPr lang="de-CH" sz="2000" dirty="0">
                <a:solidFill>
                  <a:schemeClr val="bg1"/>
                </a:solidFill>
              </a:rPr>
              <a:t>+ Wertsteigerung</a:t>
            </a:r>
          </a:p>
          <a:p>
            <a:r>
              <a:rPr lang="de-CH" sz="2000" dirty="0">
                <a:solidFill>
                  <a:schemeClr val="bg1"/>
                </a:solidFill>
              </a:rPr>
              <a:t>+ Imagegewinn</a:t>
            </a:r>
          </a:p>
        </p:txBody>
      </p:sp>
    </p:spTree>
    <p:extLst>
      <p:ext uri="{BB962C8B-B14F-4D97-AF65-F5344CB8AC3E}">
        <p14:creationId xmlns:p14="http://schemas.microsoft.com/office/powerpoint/2010/main" val="411087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E0D97B-32D8-4F6B-92AE-EF06EA53B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Kombination von GEAK + Minergie: die Systemerneuerung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A8BFD0-EF15-4B52-B794-44665263406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3D4FEE-EA30-432C-83FA-E21347725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75" y="1150403"/>
            <a:ext cx="108204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667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97935-5471-475B-ABE0-84BA176D9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Fazit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446870F-E06F-4408-80D4-863F33F8FF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95325" y="1268413"/>
            <a:ext cx="10788345" cy="4860925"/>
          </a:xfrm>
        </p:spPr>
        <p:txBody>
          <a:bodyPr/>
          <a:lstStyle/>
          <a:p>
            <a:r>
              <a:rPr lang="de-CH" dirty="0"/>
              <a:t>Nachhaltig Bauen und Sanieren bedeutet, «die Bedürfnisse der Gegenwart zu befriedigen, ohne dabei jene zukünftiger Generationen zu beeinträchtigen».</a:t>
            </a:r>
          </a:p>
          <a:p>
            <a:r>
              <a:rPr lang="de-CH" dirty="0"/>
              <a:t>Es gilt also Energie zu sparen, auf erneuerbare Energien umzusteigen und </a:t>
            </a:r>
            <a:r>
              <a:rPr lang="de-CH" b="1" dirty="0">
                <a:solidFill>
                  <a:schemeClr val="accent5"/>
                </a:solidFill>
              </a:rPr>
              <a:t>gleichzeitig</a:t>
            </a:r>
            <a:r>
              <a:rPr lang="de-CH" dirty="0"/>
              <a:t> auch die eigenen Interessen zu wahren: </a:t>
            </a:r>
          </a:p>
          <a:p>
            <a:pPr lvl="1"/>
            <a:r>
              <a:rPr lang="de-CH" dirty="0"/>
              <a:t>angenehme </a:t>
            </a:r>
            <a:r>
              <a:rPr lang="de-CH" b="1" dirty="0"/>
              <a:t>Temperaturen</a:t>
            </a:r>
            <a:r>
              <a:rPr lang="de-CH" dirty="0"/>
              <a:t> in Sommer + Winter (auch bei Klimaerwärmung und </a:t>
            </a:r>
            <a:r>
              <a:rPr lang="de-CH" dirty="0" err="1"/>
              <a:t>evt.</a:t>
            </a:r>
            <a:r>
              <a:rPr lang="de-CH" dirty="0"/>
              <a:t> Stromlücken) </a:t>
            </a:r>
          </a:p>
          <a:p>
            <a:pPr lvl="1"/>
            <a:r>
              <a:rPr lang="de-CH" dirty="0"/>
              <a:t>gute </a:t>
            </a:r>
            <a:r>
              <a:rPr lang="de-CH" b="1" dirty="0"/>
              <a:t>Raumluft</a:t>
            </a:r>
          </a:p>
          <a:p>
            <a:pPr lvl="1"/>
            <a:r>
              <a:rPr lang="de-CH" b="1" dirty="0"/>
              <a:t>Qualität</a:t>
            </a:r>
            <a:r>
              <a:rPr lang="de-CH" dirty="0"/>
              <a:t> in Planung und Umsetzung</a:t>
            </a:r>
          </a:p>
          <a:p>
            <a:pPr lvl="1"/>
            <a:r>
              <a:rPr lang="de-CH" dirty="0"/>
              <a:t>tiefe </a:t>
            </a:r>
            <a:r>
              <a:rPr lang="de-CH" b="1" dirty="0"/>
              <a:t>Betriebskosten</a:t>
            </a:r>
            <a:r>
              <a:rPr lang="de-CH" dirty="0"/>
              <a:t> und hoher Werterhalt</a:t>
            </a:r>
          </a:p>
          <a:p>
            <a:r>
              <a:rPr lang="de-CH" dirty="0"/>
              <a:t>GEAK und Minergie sind bewährte Hilfsmittel, um die Qualität in der Planung einer Sanierung (GEAK Plus) und dann auch in der Umsetzung (Minergie-Systemerneuerung) zu garantieren</a:t>
            </a:r>
          </a:p>
          <a:p>
            <a:r>
              <a:rPr lang="de-CH" dirty="0"/>
              <a:t>Beide werden darum von Bund, Kantonen und </a:t>
            </a:r>
            <a:r>
              <a:rPr lang="de-CH" b="1" dirty="0">
                <a:solidFill>
                  <a:schemeClr val="accent5"/>
                </a:solidFill>
              </a:rPr>
              <a:t>besonders innovativen </a:t>
            </a:r>
            <a:r>
              <a:rPr lang="de-CH" dirty="0"/>
              <a:t>Gemeinden wie Mörel-Filet gefördert</a:t>
            </a:r>
          </a:p>
        </p:txBody>
      </p:sp>
    </p:spTree>
    <p:extLst>
      <p:ext uri="{BB962C8B-B14F-4D97-AF65-F5344CB8AC3E}">
        <p14:creationId xmlns:p14="http://schemas.microsoft.com/office/powerpoint/2010/main" val="31815346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236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ustom 2">
      <a:dk1>
        <a:srgbClr val="32373D"/>
      </a:dk1>
      <a:lt1>
        <a:srgbClr val="FFFFFF"/>
      </a:lt1>
      <a:dk2>
        <a:srgbClr val="545454"/>
      </a:dk2>
      <a:lt2>
        <a:srgbClr val="FFFFFF"/>
      </a:lt2>
      <a:accent1>
        <a:srgbClr val="E96D75"/>
      </a:accent1>
      <a:accent2>
        <a:srgbClr val="AA8B8B"/>
      </a:accent2>
      <a:accent3>
        <a:srgbClr val="199562"/>
      </a:accent3>
      <a:accent4>
        <a:srgbClr val="95C37F"/>
      </a:accent4>
      <a:accent5>
        <a:srgbClr val="F3AE50"/>
      </a:accent5>
      <a:accent6>
        <a:srgbClr val="E1D7D0"/>
      </a:accent6>
      <a:hlink>
        <a:srgbClr val="41A3C7"/>
      </a:hlink>
      <a:folHlink>
        <a:srgbClr val="80C7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21-04-13_PPT_GEAK-Minergie_DE" id="{08403B08-5394-FD44-A26A-2927EA7D703C}" vid="{5E5DE72C-A0F7-7347-953C-CEE955E456BC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2021-04-13_PPT_GEAK-Minergie_DE_VORLAGE</Template>
  <TotalTime>0</TotalTime>
  <Words>319</Words>
  <Application>Microsoft Office PowerPoint</Application>
  <PresentationFormat>Breitbild</PresentationFormat>
  <Paragraphs>53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Arial</vt:lpstr>
      <vt:lpstr>Calibri</vt:lpstr>
      <vt:lpstr>Symbol</vt:lpstr>
      <vt:lpstr>System Font Regular</vt:lpstr>
      <vt:lpstr>Wingdings</vt:lpstr>
      <vt:lpstr>Office</vt:lpstr>
      <vt:lpstr>Die ersten Schritte zur energieeffizienten Wohnung mit GEAK und Minergie</vt:lpstr>
      <vt:lpstr>Warum etwas geschehen muss</vt:lpstr>
      <vt:lpstr>GEAK und Minergie als Teil der Energiepolitik</vt:lpstr>
      <vt:lpstr>GEAK und Minergie sind nahe von hier</vt:lpstr>
      <vt:lpstr>GEAK und GEAK+</vt:lpstr>
      <vt:lpstr>Die Minergie-Standards</vt:lpstr>
      <vt:lpstr>Kombination von GEAK + Minergie: die Systemerneuerung</vt:lpstr>
      <vt:lpstr>Fazit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</dc:title>
  <dc:creator>Andreas Meyer Primavesi</dc:creator>
  <cp:lastModifiedBy>Walther, Roger</cp:lastModifiedBy>
  <cp:revision>2</cp:revision>
  <dcterms:created xsi:type="dcterms:W3CDTF">2021-10-20T08:59:03Z</dcterms:created>
  <dcterms:modified xsi:type="dcterms:W3CDTF">2021-10-20T11:12:22Z</dcterms:modified>
</cp:coreProperties>
</file>