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1"/>
  </p:notesMasterIdLst>
  <p:sldIdLst>
    <p:sldId id="256" r:id="rId2"/>
    <p:sldId id="261" r:id="rId3"/>
    <p:sldId id="258" r:id="rId4"/>
    <p:sldId id="262" r:id="rId5"/>
    <p:sldId id="264" r:id="rId6"/>
    <p:sldId id="267" r:id="rId7"/>
    <p:sldId id="268" r:id="rId8"/>
    <p:sldId id="270" r:id="rId9"/>
    <p:sldId id="269" r:id="rId10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2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370" autoAdjust="0"/>
  </p:normalViewPr>
  <p:slideViewPr>
    <p:cSldViewPr snapToGrid="0">
      <p:cViewPr varScale="1">
        <p:scale>
          <a:sx n="88" d="100"/>
          <a:sy n="88" d="100"/>
        </p:scale>
        <p:origin x="568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1AE11-D2B5-46B9-9FE3-B80DF9997ACE}" type="datetimeFigureOut">
              <a:rPr lang="de-CH" smtClean="0"/>
              <a:t>20.10.2021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C6E83-480E-42A5-9ADE-C265844AE8F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456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2000" y="1440000"/>
            <a:ext cx="6120000" cy="1368000"/>
          </a:xfrm>
        </p:spPr>
        <p:txBody>
          <a:bodyPr anchor="t">
            <a:noAutofit/>
          </a:bodyPr>
          <a:lstStyle>
            <a:lvl1pPr algn="l">
              <a:lnSpc>
                <a:spcPts val="5000"/>
              </a:lnSpc>
              <a:defRPr sz="5000" b="0">
                <a:solidFill>
                  <a:srgbClr val="AF283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2000" y="2879999"/>
            <a:ext cx="6120000" cy="61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500" b="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612000" y="1260000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/>
          <p:cNvCxnSpPr/>
          <p:nvPr userDrawn="1"/>
        </p:nvCxnSpPr>
        <p:spPr>
          <a:xfrm>
            <a:off x="612000" y="1260000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0" y="216000"/>
            <a:ext cx="900000" cy="2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67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  <p:sp>
        <p:nvSpPr>
          <p:cNvPr id="10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12000" y="1080000"/>
            <a:ext cx="7920000" cy="370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2000" y="720000"/>
            <a:ext cx="7920000" cy="32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 Titel der Präsentation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1473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3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,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/>
          <p:cNvSpPr>
            <a:spLocks noGrp="1"/>
          </p:cNvSpPr>
          <p:nvPr>
            <p:ph type="pic" sz="quarter" idx="15"/>
          </p:nvPr>
        </p:nvSpPr>
        <p:spPr>
          <a:xfrm>
            <a:off x="4824000" y="1224000"/>
            <a:ext cx="3708000" cy="3420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12000" y="720000"/>
            <a:ext cx="7920000" cy="324000"/>
          </a:xfrm>
        </p:spPr>
        <p:txBody>
          <a:bodyPr wrap="square"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612000" y="1078708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 userDrawn="1"/>
        </p:nvCxnSpPr>
        <p:spPr>
          <a:xfrm>
            <a:off x="612000" y="4788954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2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 Titel der Präsentation</a:t>
            </a:r>
            <a:endParaRPr lang="de-CH" dirty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1223999"/>
            <a:ext cx="3708000" cy="3420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 b="0"/>
            </a:lvl1pPr>
            <a:lvl2pPr marL="144000" indent="-144000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2pPr>
            <a:lvl3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3pPr>
            <a:lvl4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4pPr>
            <a:lvl5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5pPr>
            <a:lvl6pPr marL="0" indent="0">
              <a:lnSpc>
                <a:spcPts val="1800"/>
              </a:lnSpc>
              <a:buFontTx/>
              <a:buNone/>
              <a:defRPr sz="1300"/>
            </a:lvl6pPr>
            <a:lvl7pPr marL="0" indent="0">
              <a:lnSpc>
                <a:spcPts val="1800"/>
              </a:lnSpc>
              <a:buFontTx/>
              <a:buNone/>
              <a:defRPr sz="1300"/>
            </a:lvl7pPr>
            <a:lvl8pPr marL="0" indent="0">
              <a:lnSpc>
                <a:spcPts val="1800"/>
              </a:lnSpc>
              <a:buFontTx/>
              <a:buNone/>
              <a:defRPr sz="1300"/>
            </a:lvl8pPr>
            <a:lvl9pPr marL="0" indent="0">
              <a:lnSpc>
                <a:spcPts val="1800"/>
              </a:lnSpc>
              <a:buFontTx/>
              <a:buNone/>
              <a:defRPr sz="13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6060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, Bildhöhe vari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/>
          <p:cNvSpPr>
            <a:spLocks noGrp="1"/>
          </p:cNvSpPr>
          <p:nvPr>
            <p:ph type="pic" sz="quarter" idx="15"/>
          </p:nvPr>
        </p:nvSpPr>
        <p:spPr>
          <a:xfrm>
            <a:off x="4824000" y="1224000"/>
            <a:ext cx="3708000" cy="1710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12000" y="720000"/>
            <a:ext cx="7920000" cy="324000"/>
          </a:xfrm>
        </p:spPr>
        <p:txBody>
          <a:bodyPr wrap="square"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612000" y="1078708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 userDrawn="1"/>
        </p:nvCxnSpPr>
        <p:spPr>
          <a:xfrm>
            <a:off x="612000" y="4788954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2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 Titel der Präsentation</a:t>
            </a:r>
            <a:endParaRPr lang="de-CH" dirty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612775" y="1223999"/>
            <a:ext cx="3708000" cy="3420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 b="0"/>
            </a:lvl1pPr>
            <a:lvl2pPr marL="144000" indent="-144000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2pPr>
            <a:lvl3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3pPr>
            <a:lvl4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4pPr>
            <a:lvl5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5pPr>
            <a:lvl6pPr marL="0" indent="0">
              <a:lnSpc>
                <a:spcPts val="1800"/>
              </a:lnSpc>
              <a:buFontTx/>
              <a:buNone/>
              <a:defRPr sz="1300"/>
            </a:lvl6pPr>
            <a:lvl7pPr marL="0" indent="0">
              <a:lnSpc>
                <a:spcPts val="1800"/>
              </a:lnSpc>
              <a:buFontTx/>
              <a:buNone/>
              <a:defRPr sz="1300"/>
            </a:lvl7pPr>
            <a:lvl8pPr marL="0" indent="0">
              <a:lnSpc>
                <a:spcPts val="1800"/>
              </a:lnSpc>
              <a:buFontTx/>
              <a:buNone/>
              <a:defRPr sz="1300"/>
            </a:lvl8pPr>
            <a:lvl9pPr marL="0" indent="0">
              <a:lnSpc>
                <a:spcPts val="1800"/>
              </a:lnSpc>
              <a:buFontTx/>
              <a:buNone/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8499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_mit_Personenporträ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|  Titel der Präsentation</a:t>
            </a:r>
            <a:endParaRPr lang="de-CH" dirty="0"/>
          </a:p>
        </p:txBody>
      </p:sp>
      <p:sp>
        <p:nvSpPr>
          <p:cNvPr id="6" name="Bildplatzhalter 4"/>
          <p:cNvSpPr>
            <a:spLocks noGrp="1" noChangeAspect="1"/>
          </p:cNvSpPr>
          <p:nvPr>
            <p:ph type="pic" sz="quarter" idx="15"/>
          </p:nvPr>
        </p:nvSpPr>
        <p:spPr>
          <a:xfrm>
            <a:off x="4824000" y="1224000"/>
            <a:ext cx="2520000" cy="1440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2830736"/>
            <a:ext cx="3708000" cy="1832704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 b="0"/>
            </a:lvl1pPr>
            <a:lvl2pPr marL="144000" indent="-144000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2pPr>
            <a:lvl3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3pPr>
            <a:lvl4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4pPr>
            <a:lvl5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5pPr>
            <a:lvl6pPr marL="0" indent="0">
              <a:lnSpc>
                <a:spcPts val="1800"/>
              </a:lnSpc>
              <a:buFontTx/>
              <a:buNone/>
              <a:defRPr sz="1300"/>
            </a:lvl6pPr>
            <a:lvl7pPr marL="0" indent="0">
              <a:lnSpc>
                <a:spcPts val="1800"/>
              </a:lnSpc>
              <a:buFontTx/>
              <a:buNone/>
              <a:defRPr sz="1300"/>
            </a:lvl7pPr>
            <a:lvl8pPr marL="0" indent="0">
              <a:lnSpc>
                <a:spcPts val="1800"/>
              </a:lnSpc>
              <a:buFontTx/>
              <a:buNone/>
              <a:defRPr sz="1300"/>
            </a:lvl8pPr>
            <a:lvl9pPr marL="0" indent="0">
              <a:lnSpc>
                <a:spcPts val="1800"/>
              </a:lnSpc>
              <a:buFontTx/>
              <a:buNone/>
              <a:defRPr sz="13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Bildplatzhalter 4"/>
          <p:cNvSpPr>
            <a:spLocks noGrp="1" noChangeAspect="1"/>
          </p:cNvSpPr>
          <p:nvPr>
            <p:ph type="pic" sz="quarter" idx="16"/>
          </p:nvPr>
        </p:nvSpPr>
        <p:spPr>
          <a:xfrm>
            <a:off x="612000" y="1224000"/>
            <a:ext cx="2520000" cy="1440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810937" y="2817874"/>
            <a:ext cx="3708000" cy="1845566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 b="0"/>
            </a:lvl1pPr>
            <a:lvl2pPr marL="144000" indent="-144000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2pPr>
            <a:lvl3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3pPr>
            <a:lvl4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4pPr>
            <a:lvl5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5pPr>
            <a:lvl6pPr marL="0" indent="0">
              <a:lnSpc>
                <a:spcPts val="1800"/>
              </a:lnSpc>
              <a:buFontTx/>
              <a:buNone/>
              <a:defRPr sz="1300"/>
            </a:lvl6pPr>
            <a:lvl7pPr marL="0" indent="0">
              <a:lnSpc>
                <a:spcPts val="1800"/>
              </a:lnSpc>
              <a:buFontTx/>
              <a:buNone/>
              <a:defRPr sz="1300"/>
            </a:lvl7pPr>
            <a:lvl8pPr marL="0" indent="0">
              <a:lnSpc>
                <a:spcPts val="1800"/>
              </a:lnSpc>
              <a:buFontTx/>
              <a:buNone/>
              <a:defRPr sz="1300"/>
            </a:lvl8pPr>
            <a:lvl9pPr marL="0" indent="0">
              <a:lnSpc>
                <a:spcPts val="1800"/>
              </a:lnSpc>
              <a:buFontTx/>
              <a:buNone/>
              <a:defRPr sz="13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2775" y="1223999"/>
            <a:ext cx="7919224" cy="288000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1500" b="0"/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/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/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/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/>
            </a:lvl5pPr>
          </a:lstStyle>
          <a:p>
            <a:pPr lvl="0"/>
            <a:r>
              <a:rPr lang="de-DE" dirty="0"/>
              <a:t>Diagrammtitel durch Klicken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000" y="720000"/>
            <a:ext cx="7920000" cy="32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612000" y="1078708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612000" y="4788954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  <p:sp>
        <p:nvSpPr>
          <p:cNvPr id="5" name="Diagrammplatzhalter 4"/>
          <p:cNvSpPr>
            <a:spLocks noGrp="1"/>
          </p:cNvSpPr>
          <p:nvPr>
            <p:ph type="chart" sz="quarter" idx="13"/>
          </p:nvPr>
        </p:nvSpPr>
        <p:spPr>
          <a:xfrm>
            <a:off x="1548000" y="1657170"/>
            <a:ext cx="6516000" cy="2988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/>
            </a:lvl1pPr>
          </a:lstStyle>
          <a:p>
            <a:r>
              <a:rPr lang="de-DE"/>
              <a:t>Diagramm durch Klicken auf Symbol hinzufügen</a:t>
            </a:r>
            <a:endParaRPr lang="de-CH" dirty="0"/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2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 Titel der Präsentation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95693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/Illustration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/>
          <p:cNvSpPr>
            <a:spLocks noGrp="1"/>
          </p:cNvSpPr>
          <p:nvPr>
            <p:ph type="pic" sz="quarter" idx="15"/>
          </p:nvPr>
        </p:nvSpPr>
        <p:spPr>
          <a:xfrm>
            <a:off x="611999" y="1224000"/>
            <a:ext cx="6120000" cy="3420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12000" y="720000"/>
            <a:ext cx="7920000" cy="324000"/>
          </a:xfrm>
        </p:spPr>
        <p:txBody>
          <a:bodyPr wrap="square"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612000" y="1078708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 userDrawn="1"/>
        </p:nvCxnSpPr>
        <p:spPr>
          <a:xfrm>
            <a:off x="612000" y="4788954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2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 Titel der Präsentation</a:t>
            </a:r>
            <a:endParaRPr lang="de-CH" dirty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6984000" y="1223999"/>
            <a:ext cx="1548000" cy="3420000"/>
          </a:xfrm>
        </p:spPr>
        <p:txBody>
          <a:bodyPr/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 b="0"/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/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/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/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/>
            </a:lvl5pPr>
            <a:lvl6pPr marL="0" indent="0">
              <a:lnSpc>
                <a:spcPts val="1800"/>
              </a:lnSpc>
              <a:buFontTx/>
              <a:buNone/>
              <a:defRPr sz="1300"/>
            </a:lvl6pPr>
            <a:lvl7pPr marL="0" indent="0">
              <a:lnSpc>
                <a:spcPts val="1800"/>
              </a:lnSpc>
              <a:buFontTx/>
              <a:buNone/>
              <a:defRPr sz="1300"/>
            </a:lvl7pPr>
            <a:lvl8pPr marL="0" indent="0">
              <a:lnSpc>
                <a:spcPts val="1800"/>
              </a:lnSpc>
              <a:buFontTx/>
              <a:buNone/>
              <a:defRPr sz="1300"/>
            </a:lvl8pPr>
            <a:lvl9pPr marL="0" indent="0">
              <a:lnSpc>
                <a:spcPts val="1800"/>
              </a:lnSpc>
              <a:buFontTx/>
              <a:buNone/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504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und Zusatzinf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2000" y="792000"/>
            <a:ext cx="6120000" cy="432000"/>
          </a:xfr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3000" b="0">
                <a:solidFill>
                  <a:srgbClr val="AF283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2000" y="4320000"/>
            <a:ext cx="6120000" cy="43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buNone/>
              <a:defRPr sz="1500" b="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12000" y="1260000"/>
            <a:ext cx="7920000" cy="28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0" y="216000"/>
            <a:ext cx="900000" cy="2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08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, ohne Zusatzinf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2000" y="792000"/>
            <a:ext cx="7920000" cy="432000"/>
          </a:xfr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3000" b="0">
                <a:solidFill>
                  <a:srgbClr val="AF283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12000" y="1260000"/>
            <a:ext cx="7920000" cy="360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0" y="216000"/>
            <a:ext cx="900000" cy="2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35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000" y="720000"/>
            <a:ext cx="5760000" cy="324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612000" y="1078708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 userDrawn="1"/>
        </p:nvCxnSpPr>
        <p:spPr>
          <a:xfrm>
            <a:off x="612000" y="4788954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1223999"/>
            <a:ext cx="5760000" cy="3420000"/>
          </a:xfrm>
        </p:spPr>
        <p:txBody>
          <a:bodyPr/>
          <a:lstStyle>
            <a:lvl1pPr marL="360000" indent="-360000" defTabSz="360000">
              <a:buFont typeface="+mj-lt"/>
              <a:buAutoNum type="arabicPeriod"/>
              <a:tabLst/>
              <a:defRPr/>
            </a:lvl1pPr>
            <a:lvl2pPr marL="360000" indent="0" defTabSz="360000">
              <a:spcAft>
                <a:spcPts val="600"/>
              </a:spcAft>
              <a:buFontTx/>
              <a:buNone/>
              <a:tabLst/>
              <a:defRPr baseline="0"/>
            </a:lvl2pPr>
            <a:lvl3pPr marL="360000" indent="0" defTabSz="360000">
              <a:spcAft>
                <a:spcPts val="600"/>
              </a:spcAft>
              <a:buFontTx/>
              <a:buNone/>
              <a:tabLst/>
              <a:defRPr/>
            </a:lvl3pPr>
            <a:lvl4pPr marL="360000" indent="0" defTabSz="360000">
              <a:lnSpc>
                <a:spcPts val="2000"/>
              </a:lnSpc>
              <a:spcAft>
                <a:spcPts val="600"/>
              </a:spcAft>
              <a:buFontTx/>
              <a:buNone/>
              <a:tabLst/>
              <a:defRPr/>
            </a:lvl4pPr>
            <a:lvl5pPr marL="360000" indent="0" defTabSz="360000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lvl5pPr>
            <a:lvl6pPr marL="360000" indent="0" defTabSz="3600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/>
            </a:lvl6pPr>
            <a:lvl7pPr marL="360000" indent="0" defTabSz="3600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/>
            </a:lvl7pPr>
            <a:lvl8pPr marL="360000" indent="0" defTabSz="3600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0" algn="l"/>
              </a:tabLst>
              <a:defRPr sz="1500"/>
            </a:lvl8pPr>
            <a:lvl9pPr marL="360000" indent="0" defTabSz="3600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/>
            </a:lvl9pPr>
          </a:lstStyle>
          <a:p>
            <a:pPr lvl="0"/>
            <a:r>
              <a:rPr lang="de-DE" dirty="0"/>
              <a:t>Formatvorlagen des Textmasters bearbeiten 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 Titel der Präsentation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67716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2000" y="1224000"/>
            <a:ext cx="6120000" cy="432000"/>
          </a:xfr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3000" b="0">
                <a:solidFill>
                  <a:srgbClr val="AF283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612000" y="1078708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 userDrawn="1"/>
        </p:nvCxnSpPr>
        <p:spPr>
          <a:xfrm>
            <a:off x="612000" y="4788954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5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 Titel der Präsentation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56115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seit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612000" y="1078708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612000" y="4788954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1223999"/>
            <a:ext cx="6120000" cy="34200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/>
            </a:lvl1pPr>
            <a:lvl2pPr marL="180000" indent="-180000">
              <a:spcBef>
                <a:spcPts val="600"/>
              </a:spcBef>
              <a:spcAft>
                <a:spcPts val="0"/>
              </a:spcAft>
              <a:defRPr/>
            </a:lvl2pPr>
            <a:lvl3pPr>
              <a:defRPr/>
            </a:lvl3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7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|  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24560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seite 1-spaltig mit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612000" y="1078708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612000" y="4788954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1223999"/>
            <a:ext cx="6120000" cy="3420000"/>
          </a:xfrm>
        </p:spPr>
        <p:txBody>
          <a:bodyPr/>
          <a:lstStyle>
            <a:lvl1pPr marL="180000" indent="-180000">
              <a:spcAft>
                <a:spcPts val="0"/>
              </a:spcAft>
              <a:buFontTx/>
              <a:buNone/>
              <a:defRPr/>
            </a:lvl1pPr>
            <a:lvl2pPr marL="180000" indent="-180000">
              <a:spcBef>
                <a:spcPts val="600"/>
              </a:spcBef>
              <a:spcAft>
                <a:spcPts val="0"/>
              </a:spcAft>
              <a:defRPr/>
            </a:lvl2pPr>
            <a:lvl3pPr>
              <a:defRPr/>
            </a:lvl3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7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|  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418669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12000" y="720000"/>
            <a:ext cx="7920000" cy="324000"/>
          </a:xfrm>
        </p:spPr>
        <p:txBody>
          <a:bodyPr wrap="square"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612775" y="1223999"/>
            <a:ext cx="3708000" cy="3420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 b="0"/>
            </a:lvl1pPr>
            <a:lvl2pPr marL="144000" indent="-144000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2pPr>
            <a:lvl3pPr marL="288000" indent="-144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3pPr>
            <a:lvl4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4pPr>
            <a:lvl5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5pPr>
            <a:lvl6pPr marL="0" indent="0">
              <a:lnSpc>
                <a:spcPts val="1800"/>
              </a:lnSpc>
              <a:buFontTx/>
              <a:buNone/>
              <a:defRPr sz="1300"/>
            </a:lvl6pPr>
            <a:lvl7pPr marL="0" indent="0">
              <a:lnSpc>
                <a:spcPts val="1800"/>
              </a:lnSpc>
              <a:buFontTx/>
              <a:buNone/>
              <a:defRPr sz="1300"/>
            </a:lvl7pPr>
            <a:lvl8pPr marL="0" indent="0">
              <a:lnSpc>
                <a:spcPts val="1800"/>
              </a:lnSpc>
              <a:buFontTx/>
              <a:buNone/>
              <a:defRPr sz="1300"/>
            </a:lvl8pPr>
            <a:lvl9pPr marL="0" indent="0">
              <a:lnSpc>
                <a:spcPts val="1800"/>
              </a:lnSpc>
              <a:buFontTx/>
              <a:buNone/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612000" y="1078708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 userDrawn="1"/>
        </p:nvCxnSpPr>
        <p:spPr>
          <a:xfrm>
            <a:off x="612000" y="4788954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1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 Titel der Präsentation</a:t>
            </a:r>
            <a:endParaRPr lang="de-CH" dirty="0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824000" y="1223999"/>
            <a:ext cx="3708000" cy="3420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 b="0"/>
            </a:lvl1pPr>
            <a:lvl2pPr marL="144000" marR="0" indent="-144000" algn="l" defTabSz="180000" rtl="0" eaLnBrk="1" fontAlgn="auto" latinLnBrk="0" hangingPunct="1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13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marR="0" indent="-144000" algn="l" defTabSz="1800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13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marR="0" indent="-144000" algn="l" defTabSz="1800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13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marR="0" indent="-144000" algn="l" defTabSz="1800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13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lnSpc>
                <a:spcPts val="1800"/>
              </a:lnSpc>
              <a:buFontTx/>
              <a:buNone/>
              <a:defRPr sz="1300"/>
            </a:lvl6pPr>
            <a:lvl7pPr marL="0" indent="0">
              <a:lnSpc>
                <a:spcPts val="1800"/>
              </a:lnSpc>
              <a:buFontTx/>
              <a:buNone/>
              <a:defRPr sz="1300"/>
            </a:lvl7pPr>
            <a:lvl8pPr marL="0" indent="0">
              <a:lnSpc>
                <a:spcPts val="1800"/>
              </a:lnSpc>
              <a:buFontTx/>
              <a:buNone/>
              <a:defRPr sz="1300"/>
            </a:lvl8pPr>
            <a:lvl9pPr marL="0" indent="0">
              <a:lnSpc>
                <a:spcPts val="1800"/>
              </a:lnSpc>
              <a:buFontTx/>
              <a:buNone/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028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  <p:sp>
        <p:nvSpPr>
          <p:cNvPr id="10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12000" y="720000"/>
            <a:ext cx="7920000" cy="40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 Titel der Präsentation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8791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2000" y="720000"/>
            <a:ext cx="6120000" cy="324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 Titel der Präsentation</a:t>
            </a:r>
            <a:endParaRPr lang="de-CH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idx="1"/>
          </p:nvPr>
        </p:nvSpPr>
        <p:spPr>
          <a:xfrm>
            <a:off x="612000" y="1224000"/>
            <a:ext cx="6120000" cy="338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9419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6" r:id="rId3"/>
    <p:sldLayoutId id="2147483687" r:id="rId4"/>
    <p:sldLayoutId id="2147483690" r:id="rId5"/>
    <p:sldLayoutId id="2147483684" r:id="rId6"/>
    <p:sldLayoutId id="2147483695" r:id="rId7"/>
    <p:sldLayoutId id="2147483685" r:id="rId8"/>
    <p:sldLayoutId id="2147483683" r:id="rId9"/>
    <p:sldLayoutId id="2147483688" r:id="rId10"/>
    <p:sldLayoutId id="2147483689" r:id="rId11"/>
    <p:sldLayoutId id="2147483692" r:id="rId12"/>
    <p:sldLayoutId id="2147483694" r:id="rId13"/>
    <p:sldLayoutId id="2147483691" r:id="rId14"/>
    <p:sldLayoutId id="2147483693" r:id="rId15"/>
  </p:sldLayoutIdLst>
  <p:hf hdr="0"/>
  <p:txStyles>
    <p:titleStyle>
      <a:lvl1pPr algn="l" defTabSz="514350" rtl="0" eaLnBrk="1" latinLnBrk="0" hangingPunct="1">
        <a:lnSpc>
          <a:spcPts val="2400"/>
        </a:lnSpc>
        <a:spcBef>
          <a:spcPts val="0"/>
        </a:spcBef>
        <a:spcAft>
          <a:spcPts val="0"/>
        </a:spcAft>
        <a:buNone/>
        <a:defRPr sz="2400" b="0" kern="1200">
          <a:solidFill>
            <a:srgbClr val="AF283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0000" marR="0" indent="-180000" algn="l" defTabSz="180000" rtl="0" eaLnBrk="1" fontAlgn="auto" latinLnBrk="0" hangingPunct="1">
        <a:lnSpc>
          <a:spcPts val="2000"/>
        </a:lnSpc>
        <a:spcBef>
          <a:spcPts val="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lang="de-DE" sz="15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0000" marR="0" indent="-180000" algn="l" defTabSz="180000" rtl="0" eaLnBrk="1" fontAlgn="auto" latinLnBrk="0" hangingPunct="1">
        <a:lnSpc>
          <a:spcPts val="2000"/>
        </a:lnSpc>
        <a:spcBef>
          <a:spcPts val="6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lang="de-DE" sz="15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marR="0" indent="-180000" algn="l" defTabSz="180000" rtl="0" eaLnBrk="1" fontAlgn="auto" latinLnBrk="0" hangingPunct="1">
        <a:lnSpc>
          <a:spcPts val="2000"/>
        </a:lnSpc>
        <a:spcBef>
          <a:spcPts val="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lang="de-DE" sz="15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60000" marR="0" indent="-180000" algn="l" defTabSz="180000" rtl="0" eaLnBrk="1" fontAlgn="auto" latinLnBrk="0" hangingPunct="1">
        <a:lnSpc>
          <a:spcPts val="2000"/>
        </a:lnSpc>
        <a:spcBef>
          <a:spcPts val="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lang="de-DE" sz="15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360000" marR="0" indent="-180000" algn="l" defTabSz="180000" rtl="0" eaLnBrk="1" fontAlgn="auto" latinLnBrk="0" hangingPunct="1">
        <a:lnSpc>
          <a:spcPts val="2000"/>
        </a:lnSpc>
        <a:spcBef>
          <a:spcPts val="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lang="de-DE" sz="15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360000" indent="-180000" algn="l" defTabSz="180000" rtl="0" eaLnBrk="1" latinLnBrk="0" hangingPunct="1">
        <a:lnSpc>
          <a:spcPts val="2000"/>
        </a:lnSpc>
        <a:spcBef>
          <a:spcPts val="0"/>
        </a:spcBef>
        <a:buClrTx/>
        <a:buSzPct val="100000"/>
        <a:buFont typeface="Symbol" panose="05050102010706020507" pitchFamily="18" charset="2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180000" algn="l" defTabSz="180000" rtl="0" eaLnBrk="1" latinLnBrk="0" hangingPunct="1">
        <a:lnSpc>
          <a:spcPts val="2000"/>
        </a:lnSpc>
        <a:spcBef>
          <a:spcPts val="0"/>
        </a:spcBef>
        <a:buClrTx/>
        <a:buSzPct val="100000"/>
        <a:buFont typeface="Symbol" panose="05050102010706020507" pitchFamily="18" charset="2"/>
        <a:buChar char="-"/>
        <a:tabLst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180000" algn="l" defTabSz="180000" rtl="0" eaLnBrk="1" latinLnBrk="0" hangingPunct="1">
        <a:lnSpc>
          <a:spcPts val="2000"/>
        </a:lnSpc>
        <a:spcBef>
          <a:spcPts val="0"/>
        </a:spcBef>
        <a:buFont typeface="Symbol" panose="05050102010706020507" pitchFamily="18" charset="2"/>
        <a:buChar char="-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180000" algn="l" defTabSz="180000" rtl="0" eaLnBrk="1" latinLnBrk="0" hangingPunct="1">
        <a:lnSpc>
          <a:spcPts val="2000"/>
        </a:lnSpc>
        <a:spcBef>
          <a:spcPts val="0"/>
        </a:spcBef>
        <a:buFont typeface="Symbol" panose="05050102010706020507" pitchFamily="18" charset="2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256" userDrawn="1">
          <p15:clr>
            <a:srgbClr val="F26B43"/>
          </p15:clr>
        </p15:guide>
        <p15:guide id="4" pos="14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oger.walther@ebp.ch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albrecht@moerel-filet.ch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2400" dirty="0"/>
              <a:t>Lokales Gebäudeprogramm für </a:t>
            </a:r>
            <a:r>
              <a:rPr lang="de-CH" sz="2400" b="1" dirty="0"/>
              <a:t>attraktives Wohnen </a:t>
            </a:r>
            <a:r>
              <a:rPr lang="de-CH" sz="2400" dirty="0"/>
              <a:t>in Mörel-Filet, Start Oktober 2021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Informationsveranstaltung, 20. Oktober 2021</a:t>
            </a:r>
          </a:p>
          <a:p>
            <a:endParaRPr lang="de-CH" dirty="0"/>
          </a:p>
          <a:p>
            <a:r>
              <a:rPr lang="de-CH" dirty="0"/>
              <a:t>Roger Walther, EBP</a:t>
            </a:r>
          </a:p>
          <a:p>
            <a:r>
              <a:rPr lang="de-CH" dirty="0">
                <a:hlinkClick r:id="rId2"/>
              </a:rPr>
              <a:t>roger.walther@ebp.ch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270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91400-F297-447D-B671-9F66BBBD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720000"/>
            <a:ext cx="7763904" cy="324000"/>
          </a:xfrm>
        </p:spPr>
        <p:txBody>
          <a:bodyPr/>
          <a:lstStyle/>
          <a:p>
            <a:r>
              <a:rPr lang="de-CH" dirty="0"/>
              <a:t>Resilienz – Analyse </a:t>
            </a:r>
            <a:r>
              <a:rPr lang="de-CH" dirty="0" err="1"/>
              <a:t>Mörel</a:t>
            </a:r>
            <a:r>
              <a:rPr lang="de-CH" dirty="0"/>
              <a:t> – Filet: Schwerpunktthemen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D7AB71-AA89-4ABD-8DDA-076184EAFD8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4326A0-5ABA-486D-9BD3-07B1A5A7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08AE4C-B2C2-4CB1-B73B-EA2AD3AE3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|  Energetische Gebäudesanierung für attraktives Wohnen in Mörel-Filet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96E1D5F-D786-4B85-B633-4E649E183AB8}"/>
              </a:ext>
            </a:extLst>
          </p:cNvPr>
          <p:cNvSpPr/>
          <p:nvPr/>
        </p:nvSpPr>
        <p:spPr>
          <a:xfrm>
            <a:off x="612000" y="1196340"/>
            <a:ext cx="1775460" cy="34366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2000" b="1" dirty="0"/>
          </a:p>
          <a:p>
            <a:pPr algn="ctr"/>
            <a:r>
              <a:rPr lang="de-CH" sz="2000" dirty="0">
                <a:solidFill>
                  <a:schemeClr val="tx1"/>
                </a:solidFill>
              </a:rPr>
              <a:t>Energie</a:t>
            </a:r>
          </a:p>
          <a:p>
            <a:pPr algn="ctr"/>
            <a:endParaRPr lang="de-CH" sz="2000" dirty="0">
              <a:solidFill>
                <a:schemeClr val="tx1"/>
              </a:solidFill>
            </a:endParaRPr>
          </a:p>
          <a:p>
            <a:pPr algn="ctr"/>
            <a:r>
              <a:rPr lang="de-CH" sz="2000" dirty="0">
                <a:solidFill>
                  <a:schemeClr val="tx1"/>
                </a:solidFill>
              </a:rPr>
              <a:t>Gewerbe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DE4C561-01A1-4A93-AACA-A702DE154377}"/>
              </a:ext>
            </a:extLst>
          </p:cNvPr>
          <p:cNvSpPr/>
          <p:nvPr/>
        </p:nvSpPr>
        <p:spPr>
          <a:xfrm>
            <a:off x="6756540" y="1196340"/>
            <a:ext cx="1775460" cy="34366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2000" b="1" dirty="0"/>
          </a:p>
          <a:p>
            <a:pPr algn="ctr"/>
            <a:r>
              <a:rPr lang="de-CH" sz="2000" b="1" dirty="0">
                <a:solidFill>
                  <a:srgbClr val="00B050"/>
                </a:solidFill>
              </a:rPr>
              <a:t>Wohnen</a:t>
            </a:r>
          </a:p>
          <a:p>
            <a:pPr algn="ctr"/>
            <a:endParaRPr lang="de-CH" sz="2000" dirty="0">
              <a:solidFill>
                <a:schemeClr val="tx1"/>
              </a:solidFill>
            </a:endParaRPr>
          </a:p>
          <a:p>
            <a:pPr algn="ctr"/>
            <a:r>
              <a:rPr lang="de-CH" sz="2000" dirty="0">
                <a:solidFill>
                  <a:schemeClr val="tx1"/>
                </a:solidFill>
              </a:rPr>
              <a:t>Tourismus</a:t>
            </a:r>
          </a:p>
          <a:p>
            <a:pPr algn="ctr"/>
            <a:endParaRPr lang="de-CH" sz="2000" b="1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0B339AA-2AC8-4E73-B271-D9E5620FC2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52" t="1830" r="2871" b="1126"/>
          <a:stretch/>
        </p:blipFill>
        <p:spPr>
          <a:xfrm>
            <a:off x="2627675" y="1628377"/>
            <a:ext cx="3888649" cy="257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7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Energiestrategie 2060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|  Energetische Gebäudesanierung für attraktives Wohnen in Mörel-Filet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256904B-6AD8-4BA8-8262-FC311FF3E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26324"/>
            <a:ext cx="4165943" cy="3605959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7947499-2BD8-4719-8B20-DBF12D0CCD59}"/>
              </a:ext>
            </a:extLst>
          </p:cNvPr>
          <p:cNvSpPr/>
          <p:nvPr/>
        </p:nvSpPr>
        <p:spPr>
          <a:xfrm>
            <a:off x="4924800" y="1167020"/>
            <a:ext cx="3607200" cy="35561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CH" sz="1400" dirty="0"/>
              <a:t>Gesamtenergiebedarf ist 2060 zu 100% </a:t>
            </a:r>
            <a:r>
              <a:rPr lang="de-CH" sz="1400" b="1" dirty="0"/>
              <a:t>erneuerbar</a:t>
            </a:r>
            <a:r>
              <a:rPr lang="de-CH" sz="1400" dirty="0"/>
              <a:t> und </a:t>
            </a:r>
            <a:r>
              <a:rPr lang="de-CH" sz="1400" b="1" dirty="0"/>
              <a:t>einheimisch</a:t>
            </a:r>
            <a:r>
              <a:rPr lang="de-CH" sz="1400" dirty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CH" sz="1400" dirty="0"/>
              <a:t>Energieverbrauch in </a:t>
            </a:r>
            <a:r>
              <a:rPr lang="de-CH" sz="1400" b="1" dirty="0"/>
              <a:t>Gebäuden </a:t>
            </a:r>
            <a:r>
              <a:rPr lang="de-CH" sz="1400" dirty="0"/>
              <a:t>(ca. 110’000 Gebäude)</a:t>
            </a:r>
            <a:r>
              <a:rPr lang="de-CH" sz="1400" b="1" dirty="0"/>
              <a:t> </a:t>
            </a:r>
            <a:r>
              <a:rPr lang="de-CH" sz="1400" dirty="0"/>
              <a:t>zur </a:t>
            </a:r>
            <a:r>
              <a:rPr lang="de-CH" sz="1400" b="1" dirty="0"/>
              <a:t>Wärmeerzeugung</a:t>
            </a:r>
            <a:r>
              <a:rPr lang="de-CH" sz="1400" dirty="0"/>
              <a:t> liegt bei 85%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CH" sz="1500" dirty="0"/>
              <a:t>Ziele 2035: </a:t>
            </a:r>
          </a:p>
          <a:p>
            <a:pPr marL="6858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500" dirty="0"/>
              <a:t>Erneuerbare Energien </a:t>
            </a:r>
            <a:r>
              <a:rPr lang="de-CH" sz="1500" b="1" dirty="0">
                <a:solidFill>
                  <a:srgbClr val="00B050"/>
                </a:solidFill>
              </a:rPr>
              <a:t>+ 114% </a:t>
            </a:r>
          </a:p>
          <a:p>
            <a:pPr marL="6858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500" dirty="0"/>
              <a:t>Fossile Brennstoffe </a:t>
            </a:r>
            <a:r>
              <a:rPr lang="de-CH" sz="1500" b="1" dirty="0">
                <a:solidFill>
                  <a:srgbClr val="FF0000"/>
                </a:solidFill>
              </a:rPr>
              <a:t>- 50%</a:t>
            </a:r>
          </a:p>
        </p:txBody>
      </p:sp>
    </p:spTree>
    <p:extLst>
      <p:ext uri="{BB962C8B-B14F-4D97-AF65-F5344CB8AC3E}">
        <p14:creationId xmlns:p14="http://schemas.microsoft.com/office/powerpoint/2010/main" val="320214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865970-6249-4E72-AAD5-E8614AC7D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720000"/>
            <a:ext cx="7203072" cy="324000"/>
          </a:xfrm>
        </p:spPr>
        <p:txBody>
          <a:bodyPr/>
          <a:lstStyle/>
          <a:p>
            <a:r>
              <a:rPr lang="de-CH" dirty="0"/>
              <a:t>Ziele des lokalen Gebäudeprogrammes in Mörel-Filet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9372E6-1D76-4BF7-95B6-BF7AD55499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223999"/>
            <a:ext cx="3959225" cy="3420000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CH" sz="1400" spc="2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Attraktiven </a:t>
            </a:r>
            <a:r>
              <a:rPr lang="de-CH" sz="1400" b="1" spc="2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Wohnraum</a:t>
            </a:r>
            <a:r>
              <a:rPr lang="de-CH" sz="1400" spc="2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400" spc="2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erhöhen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CH" sz="1400" b="1" spc="2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Einheimische</a:t>
            </a:r>
            <a:r>
              <a:rPr lang="de-CH" sz="1400" spc="2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de-CH" sz="1400" b="1" spc="2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erneuerbare Energien </a:t>
            </a:r>
            <a:r>
              <a:rPr lang="de-CH" sz="1400" spc="2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fördern und CO2 im Gebäude einsparen, und Beitrag an der Energiestrategie 2060 leisten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CH" sz="1400" spc="2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Begleitung und Unterstützung der </a:t>
            </a:r>
            <a:r>
              <a:rPr lang="de-CH" sz="1400" b="1" spc="2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Wohneigentümer</a:t>
            </a:r>
            <a:r>
              <a:rPr lang="de-CH" sz="1400" spc="2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bei Gebäudesanierungen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CH" sz="1400" b="1" spc="2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Investitionskosten</a:t>
            </a:r>
            <a:r>
              <a:rPr lang="de-CH" sz="1400" spc="2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durch Bündelung </a:t>
            </a:r>
            <a:r>
              <a:rPr lang="de-CH" sz="1400" b="1" spc="2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reduzieren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CH" sz="1400" b="1" spc="2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Rolle der Gemeinden </a:t>
            </a:r>
            <a:r>
              <a:rPr lang="de-CH" sz="1400" spc="2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Energiestrategie 2060 klären, und Projekt auf Ebene </a:t>
            </a:r>
            <a:r>
              <a:rPr lang="de-CH" sz="1400" b="1" spc="2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Oberwallis</a:t>
            </a:r>
            <a:r>
              <a:rPr lang="de-CH" sz="1400" spc="2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ausdehnen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487760-E26E-4516-A724-C4EDAD9050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C529AA-ED50-486E-8D97-55F587868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80BFD9-D842-49F4-A3CE-CEA05896B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|  Energetische Gebäudesanierung für attraktives Wohnen in Mörel-Filet</a:t>
            </a:r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32BC07D6-C8E7-457D-99D6-A068763FEE52}"/>
              </a:ext>
            </a:extLst>
          </p:cNvPr>
          <p:cNvSpPr/>
          <p:nvPr/>
        </p:nvSpPr>
        <p:spPr>
          <a:xfrm>
            <a:off x="4657165" y="1223682"/>
            <a:ext cx="506506" cy="3411071"/>
          </a:xfrm>
          <a:prstGeom prst="rightBrace">
            <a:avLst/>
          </a:prstGeom>
          <a:ln w="31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9CE7666-ECED-48AA-BF19-303C746D1289}"/>
              </a:ext>
            </a:extLst>
          </p:cNvPr>
          <p:cNvSpPr/>
          <p:nvPr/>
        </p:nvSpPr>
        <p:spPr>
          <a:xfrm>
            <a:off x="5356412" y="1223682"/>
            <a:ext cx="3174813" cy="341107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6000" b="1" dirty="0">
                <a:solidFill>
                  <a:srgbClr val="C00000"/>
                </a:solidFill>
              </a:rPr>
              <a:t>10</a:t>
            </a:r>
            <a:r>
              <a:rPr lang="de-CH" sz="2800" b="1" dirty="0">
                <a:solidFill>
                  <a:srgbClr val="C00000"/>
                </a:solidFill>
              </a:rPr>
              <a:t> </a:t>
            </a:r>
            <a:r>
              <a:rPr lang="de-CH" sz="2800" dirty="0"/>
              <a:t>Hauseigentümer bei der Sanierung begleiten und unterstützen</a:t>
            </a:r>
          </a:p>
        </p:txBody>
      </p:sp>
    </p:spTree>
    <p:extLst>
      <p:ext uri="{BB962C8B-B14F-4D97-AF65-F5344CB8AC3E}">
        <p14:creationId xmlns:p14="http://schemas.microsoft.com/office/powerpoint/2010/main" val="389014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EB53D-047C-4EF2-B9D6-6E89DCBB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Team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18713A-DBCD-4FB0-BF10-2C5CED90B2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6BB1BF-F131-4804-BCD8-C69D6A879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CFCB9F-F84C-4605-9DDA-6D938E953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|  Energetische Gebäudesanierung für attraktives Wohnen in Mörel-Filet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0A02AE2-6B42-40C2-BAF7-ED2C10112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492769"/>
              </p:ext>
            </p:extLst>
          </p:nvPr>
        </p:nvGraphicFramePr>
        <p:xfrm>
          <a:off x="612000" y="1222471"/>
          <a:ext cx="7920000" cy="298062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778900">
                  <a:extLst>
                    <a:ext uri="{9D8B030D-6E8A-4147-A177-3AD203B41FA5}">
                      <a16:colId xmlns:a16="http://schemas.microsoft.com/office/drawing/2014/main" val="3736378352"/>
                    </a:ext>
                  </a:extLst>
                </a:gridCol>
                <a:gridCol w="5141100">
                  <a:extLst>
                    <a:ext uri="{9D8B030D-6E8A-4147-A177-3AD203B41FA5}">
                      <a16:colId xmlns:a16="http://schemas.microsoft.com/office/drawing/2014/main" val="3650413706"/>
                    </a:ext>
                  </a:extLst>
                </a:gridCol>
              </a:tblGrid>
              <a:tr h="3320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de-CH" sz="1100" spc="20" dirty="0">
                          <a:effectLst/>
                        </a:rPr>
                        <a:t>Name, Institution, Funktion</a:t>
                      </a:r>
                      <a:endParaRPr lang="de-CH" sz="1100" spc="2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0" marR="403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de-CH" sz="1100" spc="20" dirty="0">
                          <a:effectLst/>
                        </a:rPr>
                        <a:t>Rolle und Aufgaben</a:t>
                      </a:r>
                      <a:endParaRPr lang="de-CH" sz="1100" spc="2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0" marR="40310" marT="0" marB="0"/>
                </a:tc>
                <a:extLst>
                  <a:ext uri="{0D108BD9-81ED-4DB2-BD59-A6C34878D82A}">
                    <a16:rowId xmlns:a16="http://schemas.microsoft.com/office/drawing/2014/main" val="1117263624"/>
                  </a:ext>
                </a:extLst>
              </a:tr>
              <a:tr h="2759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de-CH" sz="1100" spc="20" dirty="0">
                          <a:effectLst/>
                        </a:rPr>
                        <a:t>Alban Albrecht</a:t>
                      </a:r>
                      <a:br>
                        <a:rPr lang="de-CH" sz="1100" spc="20" dirty="0">
                          <a:effectLst/>
                        </a:rPr>
                      </a:br>
                      <a:r>
                        <a:rPr lang="de-CH" sz="1100" spc="20" dirty="0">
                          <a:effectLst/>
                        </a:rPr>
                        <a:t>Kluser Renato</a:t>
                      </a:r>
                      <a:endParaRPr lang="de-CH" sz="1100" spc="2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0" marR="4031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51435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de-CH" sz="1100" spc="20" dirty="0">
                          <a:effectLst/>
                        </a:rPr>
                        <a:t>Koordination der Bewilligungsverfahren und Überarbeitung Wohnbausanierungsreglement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CH" sz="1100" spc="20" dirty="0">
                          <a:effectLst/>
                        </a:rPr>
                        <a:t>Ausarbeitung von Pressematerialien, Kommunikation und Medienarbeit</a:t>
                      </a:r>
                      <a:endParaRPr lang="de-CH" sz="1100" spc="2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0" marR="40310" marT="0" marB="0" anchor="ctr"/>
                </a:tc>
                <a:extLst>
                  <a:ext uri="{0D108BD9-81ED-4DB2-BD59-A6C34878D82A}">
                    <a16:rowId xmlns:a16="http://schemas.microsoft.com/office/drawing/2014/main" val="1549510961"/>
                  </a:ext>
                </a:extLst>
              </a:tr>
              <a:tr h="6186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de-CH" sz="1100" spc="20" dirty="0">
                          <a:effectLst/>
                        </a:rPr>
                        <a:t>Roger Walther</a:t>
                      </a:r>
                      <a:endParaRPr lang="de-CH" sz="1100" spc="2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0" marR="4031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51435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de-CH" sz="1100" spc="20" dirty="0">
                          <a:effectLst/>
                        </a:rPr>
                        <a:t>Projektleitung, Koordination und Organisation der Arbeiten</a:t>
                      </a:r>
                    </a:p>
                  </a:txBody>
                  <a:tcPr marL="40310" marR="40310" marT="0" marB="0" anchor="ctr"/>
                </a:tc>
                <a:extLst>
                  <a:ext uri="{0D108BD9-81ED-4DB2-BD59-A6C34878D82A}">
                    <a16:rowId xmlns:a16="http://schemas.microsoft.com/office/drawing/2014/main" val="264461163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de-CH" sz="1100" spc="2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Andreas Meyer</a:t>
                      </a:r>
                    </a:p>
                  </a:txBody>
                  <a:tcPr marL="40310" marR="4031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51435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de-CH" sz="1100" spc="20" dirty="0">
                          <a:effectLst/>
                        </a:rPr>
                        <a:t>Fachexperte für Gebäudesanierungen</a:t>
                      </a:r>
                    </a:p>
                  </a:txBody>
                  <a:tcPr marL="40310" marR="40310" marT="0" marB="0" anchor="ctr"/>
                </a:tc>
                <a:extLst>
                  <a:ext uri="{0D108BD9-81ED-4DB2-BD59-A6C34878D82A}">
                    <a16:rowId xmlns:a16="http://schemas.microsoft.com/office/drawing/2014/main" val="703887683"/>
                  </a:ext>
                </a:extLst>
              </a:tr>
              <a:tr h="78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de-CH" sz="1100" spc="2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Simon Franzen</a:t>
                      </a:r>
                    </a:p>
                  </a:txBody>
                  <a:tcPr marL="40310" marR="4031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51435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de-CH" sz="1100" spc="20" dirty="0">
                          <a:effectLst/>
                        </a:rPr>
                        <a:t>Begleitung des Projektes von der Idee bis zur Implementierung</a:t>
                      </a:r>
                    </a:p>
                    <a:p>
                      <a:pPr marL="342900" marR="0" lvl="0" indent="-342900" algn="l" defTabSz="51435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de-CH" sz="1100" spc="20" dirty="0">
                          <a:effectLst/>
                        </a:rPr>
                        <a:t>Entwicklung und Ausarbeitung eines Finanzierungsvehikel für energetische Gebäudesanierungen im Oberwallis</a:t>
                      </a:r>
                    </a:p>
                  </a:txBody>
                  <a:tcPr marL="40310" marR="40310" marT="0" marB="0" anchor="ctr"/>
                </a:tc>
                <a:extLst>
                  <a:ext uri="{0D108BD9-81ED-4DB2-BD59-A6C34878D82A}">
                    <a16:rowId xmlns:a16="http://schemas.microsoft.com/office/drawing/2014/main" val="3283706985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9E4208EE-4691-439E-9E11-AEF87D343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51" y="1557642"/>
            <a:ext cx="819149" cy="59531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87F1B51-DCF5-4AC1-A341-6186948FB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912" y="2400819"/>
            <a:ext cx="581025" cy="17093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8130B9F-FDC3-4FBA-B2A8-01D9C81C9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463" y="2967513"/>
            <a:ext cx="994410" cy="36461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C2F895C-9CAF-46D2-AA83-853884C3F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126" y="3566318"/>
            <a:ext cx="833083" cy="35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865970-6249-4E72-AAD5-E8614AC7D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720000"/>
            <a:ext cx="7203072" cy="324000"/>
          </a:xfrm>
        </p:spPr>
        <p:txBody>
          <a:bodyPr/>
          <a:lstStyle/>
          <a:p>
            <a:r>
              <a:rPr lang="de-CH" dirty="0"/>
              <a:t>Resultate und Termine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487760-E26E-4516-A724-C4EDAD9050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C529AA-ED50-486E-8D97-55F587868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80BFD9-D842-49F4-A3CE-CEA05896B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|  Energetische Gebäudesanierung für attraktives Wohnen in Mörel-Filet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DCCA425-2220-4238-B71E-FA20221FD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59200"/>
            <a:ext cx="7075910" cy="35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1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5A33F-7D75-442A-B01E-ACE68507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720000"/>
            <a:ext cx="7184784" cy="324000"/>
          </a:xfrm>
        </p:spPr>
        <p:txBody>
          <a:bodyPr/>
          <a:lstStyle/>
          <a:p>
            <a:r>
              <a:rPr lang="de-CH" b="1" dirty="0"/>
              <a:t>Wer</a:t>
            </a:r>
            <a:r>
              <a:rPr lang="de-CH" dirty="0"/>
              <a:t> kann am lokalen Gebäudeprogramm teilnehmen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D8C19D-52A3-45C6-904A-E574136BD5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DD440D-97C9-43F1-A9DC-252A2DB78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6EEBA7B-405A-4BE6-9216-A60FAF01E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|  Titel der Präsentation</a:t>
            </a: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B217EA-B5C9-4B53-9B4B-133CC1094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3356345"/>
            <a:ext cx="1735200" cy="129658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47672EE-A7BC-4025-BE81-8839E1C52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1363809"/>
            <a:ext cx="2973735" cy="167272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0F7372E-5E0B-49EC-9556-8D98A1126DBE}"/>
              </a:ext>
            </a:extLst>
          </p:cNvPr>
          <p:cNvSpPr/>
          <p:nvPr/>
        </p:nvSpPr>
        <p:spPr>
          <a:xfrm>
            <a:off x="4053600" y="1634400"/>
            <a:ext cx="1999728" cy="992976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CH" sz="1500" dirty="0">
                <a:solidFill>
                  <a:schemeClr val="bg1"/>
                </a:solidFill>
              </a:rPr>
              <a:t>Eigentümer von Wohnungen und Gebäude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EF18AE7-AEB7-4285-80B3-6932DCE89922}"/>
              </a:ext>
            </a:extLst>
          </p:cNvPr>
          <p:cNvSpPr/>
          <p:nvPr/>
        </p:nvSpPr>
        <p:spPr>
          <a:xfrm>
            <a:off x="4075680" y="3430524"/>
            <a:ext cx="1999728" cy="992976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CH" sz="1500" dirty="0">
                <a:solidFill>
                  <a:schemeClr val="bg1"/>
                </a:solidFill>
              </a:rPr>
              <a:t>Zweitwohnungs-besitzer</a:t>
            </a:r>
          </a:p>
        </p:txBody>
      </p:sp>
      <p:sp>
        <p:nvSpPr>
          <p:cNvPr id="12" name="Geschweifte Klammer rechts 11">
            <a:extLst>
              <a:ext uri="{FF2B5EF4-FFF2-40B4-BE49-F238E27FC236}">
                <a16:creationId xmlns:a16="http://schemas.microsoft.com/office/drawing/2014/main" id="{74223233-B142-4D4A-97D0-0E825EC9FC53}"/>
              </a:ext>
            </a:extLst>
          </p:cNvPr>
          <p:cNvSpPr/>
          <p:nvPr/>
        </p:nvSpPr>
        <p:spPr>
          <a:xfrm>
            <a:off x="6279657" y="1363809"/>
            <a:ext cx="707136" cy="2933871"/>
          </a:xfrm>
          <a:prstGeom prst="rightBrac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74795C7-A1C5-4305-975A-F875CCF7334D}"/>
              </a:ext>
            </a:extLst>
          </p:cNvPr>
          <p:cNvSpPr/>
          <p:nvPr/>
        </p:nvSpPr>
        <p:spPr>
          <a:xfrm>
            <a:off x="7156860" y="2257464"/>
            <a:ext cx="1670280" cy="1146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CH" sz="1500" dirty="0"/>
              <a:t>Gemeinde </a:t>
            </a:r>
          </a:p>
          <a:p>
            <a:r>
              <a:rPr lang="de-CH" sz="1500" dirty="0"/>
              <a:t>Mörel-Filet und angrenzende Gemeinden</a:t>
            </a:r>
          </a:p>
        </p:txBody>
      </p:sp>
    </p:spTree>
    <p:extLst>
      <p:ext uri="{BB962C8B-B14F-4D97-AF65-F5344CB8AC3E}">
        <p14:creationId xmlns:p14="http://schemas.microsoft.com/office/powerpoint/2010/main" val="145321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5A33F-7D75-442A-B01E-ACE68507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720000"/>
            <a:ext cx="7184784" cy="324000"/>
          </a:xfrm>
        </p:spPr>
        <p:txBody>
          <a:bodyPr/>
          <a:lstStyle/>
          <a:p>
            <a:r>
              <a:rPr lang="de-CH" b="1" dirty="0"/>
              <a:t>Nutzen </a:t>
            </a:r>
            <a:r>
              <a:rPr lang="de-CH" dirty="0"/>
              <a:t>für die Wohnungs- und Hauseigentümer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D8C19D-52A3-45C6-904A-E574136BD5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DD440D-97C9-43F1-A9DC-252A2DB78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6EEBA7B-405A-4BE6-9216-A60FAF01E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|  Titel der Präsentation</a:t>
            </a:r>
            <a:endParaRPr lang="de-CH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515FC453-D749-460A-AA2C-FE2EA48145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223999"/>
            <a:ext cx="4614545" cy="3420000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CH" sz="1400" spc="2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Gratis – GEAK, finanziert durch die Raiffeisenbank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CH" sz="1400" spc="2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Begleitung durch ein neutrales und unabhängiges Team (Bewilligungen und technische Beratung)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CH" sz="1400" spc="2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Zugang zu Fachexperten – lokal und Schweizweit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CH" sz="1400" spc="2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Reduzierte Investitionskosten durch Bündelung der Massnahmen / Günstigere Hypotheken für die Sanierungen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CH" sz="1400" spc="2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Teilnahme am ersten lokalen Gebäudeprogramm im Oberwallis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97D54ED-1917-477E-8781-27AEA6B16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619" y="1821877"/>
            <a:ext cx="2121592" cy="74987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342DC95-A535-41EF-9138-801772C98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830" y="2788884"/>
            <a:ext cx="176117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94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5A33F-7D75-442A-B01E-ACE68507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720000"/>
            <a:ext cx="7184784" cy="324000"/>
          </a:xfrm>
        </p:spPr>
        <p:txBody>
          <a:bodyPr/>
          <a:lstStyle/>
          <a:p>
            <a:r>
              <a:rPr lang="de-CH" b="1" dirty="0"/>
              <a:t>Wie</a:t>
            </a:r>
            <a:r>
              <a:rPr lang="de-CH" dirty="0"/>
              <a:t> kann ich am lokalen Gebäudeprogramm teilnehmen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D8C19D-52A3-45C6-904A-E574136BD5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DD440D-97C9-43F1-A9DC-252A2DB78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6EEBA7B-405A-4BE6-9216-A60FAF01E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|  Titel der Präsentation</a:t>
            </a:r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E68DC2-E73D-4888-B16D-B88F8C5DBA5A}"/>
              </a:ext>
            </a:extLst>
          </p:cNvPr>
          <p:cNvSpPr txBox="1"/>
          <p:nvPr/>
        </p:nvSpPr>
        <p:spPr>
          <a:xfrm>
            <a:off x="4572000" y="2571750"/>
            <a:ext cx="4572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Gemeindepräsident Alban Albrecht</a:t>
            </a:r>
          </a:p>
          <a:p>
            <a:r>
              <a:rPr lang="de-CH" sz="1400" dirty="0">
                <a:hlinkClick r:id="rId2"/>
              </a:rPr>
              <a:t>albrecht@moerel-filet.ch</a:t>
            </a:r>
            <a:endParaRPr lang="de-CH" sz="1400" dirty="0"/>
          </a:p>
          <a:p>
            <a:r>
              <a:rPr lang="de-CH" sz="1400" dirty="0"/>
              <a:t>079 409 09 36</a:t>
            </a:r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5AB2ADC-7EA4-4423-A169-3D5D149AB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96" y="1483893"/>
            <a:ext cx="3980620" cy="283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23230"/>
      </p:ext>
    </p:extLst>
  </p:cSld>
  <p:clrMapOvr>
    <a:masterClrMapping/>
  </p:clrMapOvr>
</p:sld>
</file>

<file path=ppt/theme/theme1.xml><?xml version="1.0" encoding="utf-8"?>
<a:theme xmlns:a="http://schemas.openxmlformats.org/drawingml/2006/main" name="EBP">
  <a:themeElements>
    <a:clrScheme name="EBP Neu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597966"/>
      </a:accent1>
      <a:accent2>
        <a:srgbClr val="8CB48C"/>
      </a:accent2>
      <a:accent3>
        <a:srgbClr val="336985"/>
      </a:accent3>
      <a:accent4>
        <a:srgbClr val="7AA2C0"/>
      </a:accent4>
      <a:accent5>
        <a:srgbClr val="E69560"/>
      </a:accent5>
      <a:accent6>
        <a:srgbClr val="EBC37B"/>
      </a:accent6>
      <a:hlink>
        <a:srgbClr val="AF2832"/>
      </a:hlink>
      <a:folHlink>
        <a:srgbClr val="AF2832"/>
      </a:folHlink>
    </a:clrScheme>
    <a:fontScheme name="EBP Schrifte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500" dirty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3175">
          <a:solidFill>
            <a:schemeClr val="tx1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000"/>
          </a:lnSpc>
          <a:defRPr sz="15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BP.potx" id="{E24A38D5-5C27-4B96-B56D-DA1AD9D42B01}" vid="{4ABC1180-BED2-4E01-9743-9B4DFCADA37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385</Words>
  <Application>Microsoft Office PowerPoint</Application>
  <PresentationFormat>Bildschirmpräsentation (16:9)</PresentationFormat>
  <Paragraphs>80</Paragraphs>
  <Slides>9</Slides>
  <Notes>0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EBP</vt:lpstr>
      <vt:lpstr>Lokales Gebäudeprogramm für attraktives Wohnen in Mörel-Filet, Start Oktober 2021</vt:lpstr>
      <vt:lpstr>Resilienz – Analyse Mörel – Filet: Schwerpunktthemen</vt:lpstr>
      <vt:lpstr>Energiestrategie 2060</vt:lpstr>
      <vt:lpstr>Ziele des lokalen Gebäudeprogrammes in Mörel-Filet</vt:lpstr>
      <vt:lpstr>Team</vt:lpstr>
      <vt:lpstr>Resultate und Termine</vt:lpstr>
      <vt:lpstr>Wer kann am lokalen Gebäudeprogramm teilnehmen</vt:lpstr>
      <vt:lpstr>Nutzen für die Wohnungs- und Hauseigentümer</vt:lpstr>
      <vt:lpstr>Wie kann ich am lokalen Gebäudeprogramm teilnehmen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Walther, Roger</dc:creator>
  <cp:lastModifiedBy>Walther, Roger</cp:lastModifiedBy>
  <cp:revision>18</cp:revision>
  <dcterms:created xsi:type="dcterms:W3CDTF">2021-04-30T02:39:52Z</dcterms:created>
  <dcterms:modified xsi:type="dcterms:W3CDTF">2021-10-20T11:42:48Z</dcterms:modified>
</cp:coreProperties>
</file>