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  <p:sldMasterId id="2147483840" r:id="rId2"/>
  </p:sldMasterIdLst>
  <p:notesMasterIdLst>
    <p:notesMasterId r:id="rId36"/>
  </p:notesMasterIdLst>
  <p:handoutMasterIdLst>
    <p:handoutMasterId r:id="rId37"/>
  </p:handoutMasterIdLst>
  <p:sldIdLst>
    <p:sldId id="493" r:id="rId3"/>
    <p:sldId id="497" r:id="rId4"/>
    <p:sldId id="540" r:id="rId5"/>
    <p:sldId id="531" r:id="rId6"/>
    <p:sldId id="541" r:id="rId7"/>
    <p:sldId id="538" r:id="rId8"/>
    <p:sldId id="542" r:id="rId9"/>
    <p:sldId id="543" r:id="rId10"/>
    <p:sldId id="459" r:id="rId11"/>
    <p:sldId id="532" r:id="rId12"/>
    <p:sldId id="545" r:id="rId13"/>
    <p:sldId id="500" r:id="rId14"/>
    <p:sldId id="546" r:id="rId15"/>
    <p:sldId id="547" r:id="rId16"/>
    <p:sldId id="548" r:id="rId17"/>
    <p:sldId id="549" r:id="rId18"/>
    <p:sldId id="561" r:id="rId19"/>
    <p:sldId id="475" r:id="rId20"/>
    <p:sldId id="477" r:id="rId21"/>
    <p:sldId id="478" r:id="rId22"/>
    <p:sldId id="479" r:id="rId23"/>
    <p:sldId id="556" r:id="rId24"/>
    <p:sldId id="539" r:id="rId25"/>
    <p:sldId id="559" r:id="rId26"/>
    <p:sldId id="536" r:id="rId27"/>
    <p:sldId id="511" r:id="rId28"/>
    <p:sldId id="480" r:id="rId29"/>
    <p:sldId id="537" r:id="rId30"/>
    <p:sldId id="512" r:id="rId31"/>
    <p:sldId id="557" r:id="rId32"/>
    <p:sldId id="558" r:id="rId33"/>
    <p:sldId id="527" r:id="rId34"/>
    <p:sldId id="499" r:id="rId35"/>
  </p:sldIdLst>
  <p:sldSz cx="9144000" cy="6858000" type="screen4x3"/>
  <p:notesSz cx="6797675" cy="9929813"/>
  <p:defaultTextStyle>
    <a:defPPr>
      <a:defRPr lang="fr-CH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4B566FA-E792-4EEC-9F22-7AC3D229D7BF}">
          <p14:sldIdLst>
            <p14:sldId id="493"/>
            <p14:sldId id="497"/>
            <p14:sldId id="540"/>
            <p14:sldId id="531"/>
            <p14:sldId id="541"/>
            <p14:sldId id="538"/>
            <p14:sldId id="542"/>
            <p14:sldId id="543"/>
            <p14:sldId id="459"/>
            <p14:sldId id="532"/>
            <p14:sldId id="545"/>
            <p14:sldId id="500"/>
            <p14:sldId id="546"/>
            <p14:sldId id="547"/>
            <p14:sldId id="548"/>
            <p14:sldId id="549"/>
            <p14:sldId id="561"/>
            <p14:sldId id="475"/>
            <p14:sldId id="477"/>
            <p14:sldId id="478"/>
            <p14:sldId id="479"/>
            <p14:sldId id="556"/>
            <p14:sldId id="539"/>
            <p14:sldId id="559"/>
            <p14:sldId id="536"/>
            <p14:sldId id="511"/>
            <p14:sldId id="480"/>
            <p14:sldId id="537"/>
            <p14:sldId id="512"/>
            <p14:sldId id="557"/>
            <p14:sldId id="558"/>
            <p14:sldId id="527"/>
            <p14:sldId id="4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C_VS_CV" initials="CV" lastIdx="2" clrIdx="0"/>
  <p:cmAuthor id="1" name="Christine VANNAY" initials="CV" lastIdx="39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1282B"/>
    <a:srgbClr val="FF282B"/>
    <a:srgbClr val="3F7DB3"/>
    <a:srgbClr val="EB744F"/>
    <a:srgbClr val="737373"/>
    <a:srgbClr val="3399FF"/>
    <a:srgbClr val="00B0DA"/>
    <a:srgbClr val="00CCFF"/>
    <a:srgbClr val="CBC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3" autoAdjust="0"/>
    <p:restoredTop sz="65838" autoAdjust="0"/>
  </p:normalViewPr>
  <p:slideViewPr>
    <p:cSldViewPr>
      <p:cViewPr varScale="1">
        <p:scale>
          <a:sx n="85" d="100"/>
          <a:sy n="85" d="100"/>
        </p:scale>
        <p:origin x="222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46" d="100"/>
          <a:sy n="46" d="100"/>
        </p:scale>
        <p:origin x="2736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infra.vs.ch\dfs\SEFH-DEWK\ALL\2%20ENERGIE\Canton\Statistiques%20&#233;nerg&#233;tiques\Fichiers%20Confidentiels\Vision\Vision%20Ind&#233;pendance%20SEFH_Graphique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infra.vs.ch\dfs\SEFH-DEWK\ALL\2%20ENERGIE\Canton\Strat&#233;gie%20&#233;nerg&#233;tique\Strat&#233;gie%20-%20Vision%20et%20objectifs%202035\Documents%20graphiste\Graphiques\R&#233;sum&#233;_Graphique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infra.vs.ch\dfs\SEFH-DEWK\ALL\2%20ENERGIE\Canton\Strat&#233;gie%20&#233;nerg&#233;tique\Strat&#233;gie%20-%20Vision%20et%20objectifs%202035\Documents%20graphiste\Graphiques\Consommation%20d'&#233;nergie_Graphiques.xls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infra.vs.ch\dfs\SEFH-DEWK\ALL\2%20ENERGIE\Canton\Strat&#233;gie%20&#233;nerg&#233;tique\Strat&#233;gie%20-%20Vision%20et%20objectifs%202035\Documents%20graphiste\Graphiques\Consommation%20d'&#233;nergie_Graphiques.xls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RHOL\Work%20Folders\@_Support%20intern\Roberto\Tabelle_Entwicklung%20der%20Subventionen%202009-202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../embeddings/oleObject2.bin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3857537976505367E-2"/>
          <c:y val="6.5276815491241397E-2"/>
          <c:w val="0.89508564948707159"/>
          <c:h val="0.63590570161270554"/>
        </c:manualLayout>
      </c:layout>
      <c:areaChart>
        <c:grouping val="stacked"/>
        <c:varyColors val="0"/>
        <c:ser>
          <c:idx val="3"/>
          <c:order val="2"/>
          <c:tx>
            <c:strRef>
              <c:f>'Consommation VS production (th)'!$A$5</c:f>
              <c:strCache>
                <c:ptCount val="1"/>
                <c:pt idx="0">
                  <c:v>Stromverbrauch</c:v>
                </c:pt>
              </c:strCache>
            </c:strRef>
          </c:tx>
          <c:spPr>
            <a:solidFill>
              <a:srgbClr val="3F7DB3"/>
            </a:solidFill>
            <a:ln>
              <a:noFill/>
            </a:ln>
            <a:effectLst/>
          </c:spPr>
          <c:cat>
            <c:numRef>
              <c:f>'Consommation VS production (th)'!$B$2:$K$2</c:f>
              <c:numCache>
                <c:formatCode>General</c:formatCode>
                <c:ptCount val="10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2035</c:v>
                </c:pt>
                <c:pt idx="5">
                  <c:v>2040</c:v>
                </c:pt>
                <c:pt idx="6">
                  <c:v>2045</c:v>
                </c:pt>
                <c:pt idx="7">
                  <c:v>2050</c:v>
                </c:pt>
                <c:pt idx="8">
                  <c:v>2055</c:v>
                </c:pt>
                <c:pt idx="9">
                  <c:v>2060</c:v>
                </c:pt>
              </c:numCache>
            </c:numRef>
          </c:cat>
          <c:val>
            <c:numRef>
              <c:f>'Consommation VS production (th)'!$B$5:$K$5</c:f>
              <c:numCache>
                <c:formatCode>_ * #,##0_ ;_ * \-#,##0_ ;_ * "-"??_ ;_ @_ </c:formatCode>
                <c:ptCount val="10"/>
                <c:pt idx="0">
                  <c:v>3214.448519</c:v>
                </c:pt>
                <c:pt idx="1">
                  <c:v>3314.8197734511455</c:v>
                </c:pt>
                <c:pt idx="2">
                  <c:v>3403.3213344680339</c:v>
                </c:pt>
                <c:pt idx="3">
                  <c:v>3413.3875031712728</c:v>
                </c:pt>
                <c:pt idx="4">
                  <c:v>3448.3580464656325</c:v>
                </c:pt>
                <c:pt idx="5">
                  <c:v>3742.8296193246947</c:v>
                </c:pt>
                <c:pt idx="6">
                  <c:v>3994.5170997296445</c:v>
                </c:pt>
                <c:pt idx="7">
                  <c:v>4258.096626361651</c:v>
                </c:pt>
                <c:pt idx="8">
                  <c:v>4653.7835152674797</c:v>
                </c:pt>
                <c:pt idx="9">
                  <c:v>5031.686311719197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36-4E13-B0A7-0BF686DCE081}"/>
            </c:ext>
          </c:extLst>
        </c:ser>
        <c:ser>
          <c:idx val="8"/>
          <c:order val="3"/>
          <c:tx>
            <c:strRef>
              <c:f>'Consommation VS production (th)'!$A$9</c:f>
              <c:strCache>
                <c:ptCount val="1"/>
                <c:pt idx="0">
                  <c:v>Verbrauch Abwärme, Wärme und erneuerbare Treibstoffe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cat>
            <c:numRef>
              <c:f>'Consommation VS production (th)'!$B$2:$K$2</c:f>
              <c:numCache>
                <c:formatCode>General</c:formatCode>
                <c:ptCount val="10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2035</c:v>
                </c:pt>
                <c:pt idx="5">
                  <c:v>2040</c:v>
                </c:pt>
                <c:pt idx="6">
                  <c:v>2045</c:v>
                </c:pt>
                <c:pt idx="7">
                  <c:v>2050</c:v>
                </c:pt>
                <c:pt idx="8">
                  <c:v>2055</c:v>
                </c:pt>
                <c:pt idx="9">
                  <c:v>2060</c:v>
                </c:pt>
              </c:numCache>
            </c:numRef>
          </c:cat>
          <c:val>
            <c:numRef>
              <c:f>'Consommation VS production (th)'!$B$9:$K$9</c:f>
              <c:numCache>
                <c:formatCode>_ * #,##0_ ;_ * \-#,##0_ ;_ * "-"??_ ;_ @_ </c:formatCode>
                <c:ptCount val="10"/>
                <c:pt idx="0">
                  <c:v>549.49419999999998</c:v>
                </c:pt>
                <c:pt idx="1">
                  <c:v>887.90872726138491</c:v>
                </c:pt>
                <c:pt idx="2">
                  <c:v>1026.7503367436057</c:v>
                </c:pt>
                <c:pt idx="3">
                  <c:v>1149.4065438552714</c:v>
                </c:pt>
                <c:pt idx="4">
                  <c:v>1280.9054521522146</c:v>
                </c:pt>
                <c:pt idx="5">
                  <c:v>1351.3293689366396</c:v>
                </c:pt>
                <c:pt idx="6">
                  <c:v>1407.8741110844787</c:v>
                </c:pt>
                <c:pt idx="7">
                  <c:v>1480.8467809640592</c:v>
                </c:pt>
                <c:pt idx="8">
                  <c:v>1540.6392629970535</c:v>
                </c:pt>
                <c:pt idx="9">
                  <c:v>1607.7516457436834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36-4E13-B0A7-0BF686DCE081}"/>
            </c:ext>
          </c:extLst>
        </c:ser>
        <c:ser>
          <c:idx val="6"/>
          <c:order val="4"/>
          <c:tx>
            <c:strRef>
              <c:f>'Consommation VS production (th)'!$A$8</c:f>
              <c:strCache>
                <c:ptCount val="1"/>
                <c:pt idx="0">
                  <c:v>Verbrauch Industrieabfälle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cat>
            <c:numRef>
              <c:f>'Consommation VS production (th)'!$B$2:$K$2</c:f>
              <c:numCache>
                <c:formatCode>General</c:formatCode>
                <c:ptCount val="10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2035</c:v>
                </c:pt>
                <c:pt idx="5">
                  <c:v>2040</c:v>
                </c:pt>
                <c:pt idx="6">
                  <c:v>2045</c:v>
                </c:pt>
                <c:pt idx="7">
                  <c:v>2050</c:v>
                </c:pt>
                <c:pt idx="8">
                  <c:v>2055</c:v>
                </c:pt>
                <c:pt idx="9">
                  <c:v>2060</c:v>
                </c:pt>
              </c:numCache>
            </c:numRef>
          </c:cat>
          <c:val>
            <c:numRef>
              <c:f>'Consommation VS production (th)'!$B$8:$K$8</c:f>
              <c:numCache>
                <c:formatCode>_ * #,##0_ ;_ * \-#,##0_ ;_ * "-"??_ ;_ @_ </c:formatCode>
                <c:ptCount val="10"/>
                <c:pt idx="0">
                  <c:v>501.09</c:v>
                </c:pt>
                <c:pt idx="1">
                  <c:v>510</c:v>
                </c:pt>
                <c:pt idx="2">
                  <c:v>510</c:v>
                </c:pt>
                <c:pt idx="3">
                  <c:v>510</c:v>
                </c:pt>
                <c:pt idx="4">
                  <c:v>510</c:v>
                </c:pt>
                <c:pt idx="5">
                  <c:v>510</c:v>
                </c:pt>
                <c:pt idx="6">
                  <c:v>510</c:v>
                </c:pt>
                <c:pt idx="7">
                  <c:v>510</c:v>
                </c:pt>
                <c:pt idx="8">
                  <c:v>510</c:v>
                </c:pt>
                <c:pt idx="9">
                  <c:v>510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036-4E13-B0A7-0BF686DCE081}"/>
            </c:ext>
          </c:extLst>
        </c:ser>
        <c:ser>
          <c:idx val="5"/>
          <c:order val="5"/>
          <c:tx>
            <c:strRef>
              <c:f>'Consommation VS production (th)'!$A$7</c:f>
              <c:strCache>
                <c:ptCount val="1"/>
                <c:pt idx="0">
                  <c:v>Verbrauch fossiler Brennstoffe</c:v>
                </c:pt>
              </c:strCache>
            </c:strRef>
          </c:tx>
          <c:spPr>
            <a:solidFill>
              <a:srgbClr val="F0A459"/>
            </a:solidFill>
            <a:ln>
              <a:noFill/>
            </a:ln>
            <a:effectLst/>
          </c:spPr>
          <c:cat>
            <c:numRef>
              <c:f>'Consommation VS production (th)'!$B$2:$K$2</c:f>
              <c:numCache>
                <c:formatCode>General</c:formatCode>
                <c:ptCount val="10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2035</c:v>
                </c:pt>
                <c:pt idx="5">
                  <c:v>2040</c:v>
                </c:pt>
                <c:pt idx="6">
                  <c:v>2045</c:v>
                </c:pt>
                <c:pt idx="7">
                  <c:v>2050</c:v>
                </c:pt>
                <c:pt idx="8">
                  <c:v>2055</c:v>
                </c:pt>
                <c:pt idx="9">
                  <c:v>2060</c:v>
                </c:pt>
              </c:numCache>
            </c:numRef>
          </c:cat>
          <c:val>
            <c:numRef>
              <c:f>'Consommation VS production (th)'!$B$7:$K$7</c:f>
              <c:numCache>
                <c:formatCode>_ * #,##0_ ;_ * \-#,##0_ ;_ * "-"??_ ;_ @_ </c:formatCode>
                <c:ptCount val="10"/>
                <c:pt idx="0">
                  <c:v>4007.7250000000004</c:v>
                </c:pt>
                <c:pt idx="1">
                  <c:v>3804.5236363912854</c:v>
                </c:pt>
                <c:pt idx="2">
                  <c:v>3449.0049455043127</c:v>
                </c:pt>
                <c:pt idx="3">
                  <c:v>2970.5419091738549</c:v>
                </c:pt>
                <c:pt idx="4">
                  <c:v>2536.5299999999997</c:v>
                </c:pt>
                <c:pt idx="5">
                  <c:v>2280.2240000000002</c:v>
                </c:pt>
                <c:pt idx="6">
                  <c:v>1936.4179999999999</c:v>
                </c:pt>
                <c:pt idx="7">
                  <c:v>1633.6120000000001</c:v>
                </c:pt>
                <c:pt idx="8">
                  <c:v>1328.806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036-4E13-B0A7-0BF686DCE081}"/>
            </c:ext>
          </c:extLst>
        </c:ser>
        <c:ser>
          <c:idx val="4"/>
          <c:order val="6"/>
          <c:tx>
            <c:strRef>
              <c:f>'Consommation VS production (th)'!$A$6</c:f>
              <c:strCache>
                <c:ptCount val="1"/>
                <c:pt idx="0">
                  <c:v>Verbrauch fossiler Treibstoffe</c:v>
                </c:pt>
              </c:strCache>
            </c:strRef>
          </c:tx>
          <c:spPr>
            <a:solidFill>
              <a:srgbClr val="D8232A"/>
            </a:solidFill>
            <a:ln>
              <a:noFill/>
            </a:ln>
            <a:effectLst/>
          </c:spPr>
          <c:cat>
            <c:numRef>
              <c:f>'Consommation VS production (th)'!$B$2:$K$2</c:f>
              <c:numCache>
                <c:formatCode>General</c:formatCode>
                <c:ptCount val="10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2035</c:v>
                </c:pt>
                <c:pt idx="5">
                  <c:v>2040</c:v>
                </c:pt>
                <c:pt idx="6">
                  <c:v>2045</c:v>
                </c:pt>
                <c:pt idx="7">
                  <c:v>2050</c:v>
                </c:pt>
                <c:pt idx="8">
                  <c:v>2055</c:v>
                </c:pt>
                <c:pt idx="9">
                  <c:v>2060</c:v>
                </c:pt>
              </c:numCache>
            </c:numRef>
          </c:cat>
          <c:val>
            <c:numRef>
              <c:f>'Consommation VS production (th)'!$B$6:$K$6</c:f>
              <c:numCache>
                <c:formatCode>_ * #,##0_ ;_ * \-#,##0_ ;_ * "-"??_ ;_ @_ </c:formatCode>
                <c:ptCount val="10"/>
                <c:pt idx="0">
                  <c:v>2496.7900000000004</c:v>
                </c:pt>
                <c:pt idx="1">
                  <c:v>2519.5800998628843</c:v>
                </c:pt>
                <c:pt idx="2">
                  <c:v>2273.7150015266725</c:v>
                </c:pt>
                <c:pt idx="3">
                  <c:v>1781.9677555981027</c:v>
                </c:pt>
                <c:pt idx="4">
                  <c:v>1362.4989743754288</c:v>
                </c:pt>
                <c:pt idx="5">
                  <c:v>1150.6461134725109</c:v>
                </c:pt>
                <c:pt idx="6">
                  <c:v>1004.7402274166363</c:v>
                </c:pt>
                <c:pt idx="7">
                  <c:v>825.86085393723897</c:v>
                </c:pt>
                <c:pt idx="8">
                  <c:v>379.95693954509807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036-4E13-B0A7-0BF686DCE0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3438808"/>
        <c:axId val="1"/>
      </c:areaChart>
      <c:lineChart>
        <c:grouping val="stacked"/>
        <c:varyColors val="0"/>
        <c:ser>
          <c:idx val="0"/>
          <c:order val="0"/>
          <c:tx>
            <c:strRef>
              <c:f>'Consommation VS production (th)'!$A$3</c:f>
              <c:strCache>
                <c:ptCount val="1"/>
                <c:pt idx="0">
                  <c:v>Einheimische, erneuerbare Stromproduktion in Walliser Hand</c:v>
                </c:pt>
              </c:strCache>
            </c:strRef>
          </c:tx>
          <c:spPr>
            <a:ln w="28575" cap="rnd">
              <a:solidFill>
                <a:schemeClr val="tx2">
                  <a:lumMod val="75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'Consommation VS production (th)'!$B$2:$K$2</c:f>
              <c:numCache>
                <c:formatCode>General</c:formatCode>
                <c:ptCount val="10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2035</c:v>
                </c:pt>
                <c:pt idx="5">
                  <c:v>2040</c:v>
                </c:pt>
                <c:pt idx="6">
                  <c:v>2045</c:v>
                </c:pt>
                <c:pt idx="7">
                  <c:v>2050</c:v>
                </c:pt>
                <c:pt idx="8">
                  <c:v>2055</c:v>
                </c:pt>
                <c:pt idx="9">
                  <c:v>2060</c:v>
                </c:pt>
              </c:numCache>
            </c:numRef>
          </c:cat>
          <c:val>
            <c:numRef>
              <c:f>'Consommation VS production (th)'!$B$3:$K$3</c:f>
              <c:numCache>
                <c:formatCode>_ * #,##0_ ;_ * \-#,##0_ ;_ * "-"??_ ;_ @_ </c:formatCode>
                <c:ptCount val="10"/>
                <c:pt idx="0">
                  <c:v>2081.2861427195198</c:v>
                </c:pt>
                <c:pt idx="1">
                  <c:v>2240.9263069257531</c:v>
                </c:pt>
                <c:pt idx="2">
                  <c:v>2888.144677432168</c:v>
                </c:pt>
                <c:pt idx="3">
                  <c:v>3354.2204191412534</c:v>
                </c:pt>
                <c:pt idx="4">
                  <c:v>3982.5070407957182</c:v>
                </c:pt>
                <c:pt idx="5">
                  <c:v>4230.3570369031277</c:v>
                </c:pt>
                <c:pt idx="6">
                  <c:v>4915.5099976678684</c:v>
                </c:pt>
                <c:pt idx="7">
                  <c:v>6966.3616537538383</c:v>
                </c:pt>
                <c:pt idx="8">
                  <c:v>6884.7686342961688</c:v>
                </c:pt>
                <c:pt idx="9">
                  <c:v>7170.1949785270481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036-4E13-B0A7-0BF686DCE081}"/>
            </c:ext>
          </c:extLst>
        </c:ser>
        <c:ser>
          <c:idx val="1"/>
          <c:order val="1"/>
          <c:tx>
            <c:strRef>
              <c:f>'Consommation VS production (th)'!$A$4</c:f>
              <c:strCache>
                <c:ptCount val="1"/>
                <c:pt idx="0">
                  <c:v>Produktion von einheimischer, erneuerbarer  Wärme undTreibstoffe, Verwertung von Abwärme</c:v>
                </c:pt>
              </c:strCache>
            </c:strRef>
          </c:tx>
          <c:spPr>
            <a:ln w="28575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'Consommation VS production (th)'!$B$2:$K$2</c:f>
              <c:numCache>
                <c:formatCode>General</c:formatCode>
                <c:ptCount val="10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2035</c:v>
                </c:pt>
                <c:pt idx="5">
                  <c:v>2040</c:v>
                </c:pt>
                <c:pt idx="6">
                  <c:v>2045</c:v>
                </c:pt>
                <c:pt idx="7">
                  <c:v>2050</c:v>
                </c:pt>
                <c:pt idx="8">
                  <c:v>2055</c:v>
                </c:pt>
                <c:pt idx="9">
                  <c:v>2060</c:v>
                </c:pt>
              </c:numCache>
            </c:numRef>
          </c:cat>
          <c:val>
            <c:numRef>
              <c:f>'Consommation VS production (th)'!$B$4:$K$4</c:f>
              <c:numCache>
                <c:formatCode>_ * #,##0_ ;_ * \-#,##0_ ;_ * "-"??_ ;_ @_ </c:formatCode>
                <c:ptCount val="10"/>
                <c:pt idx="0">
                  <c:v>509.46835833333336</c:v>
                </c:pt>
                <c:pt idx="1">
                  <c:v>1007.3685871794871</c:v>
                </c:pt>
                <c:pt idx="2">
                  <c:v>1158.0685871794872</c:v>
                </c:pt>
                <c:pt idx="3">
                  <c:v>1283.8685871794871</c:v>
                </c:pt>
                <c:pt idx="4">
                  <c:v>1425.0919871794872</c:v>
                </c:pt>
                <c:pt idx="5">
                  <c:v>1515.2645944090243</c:v>
                </c:pt>
                <c:pt idx="6">
                  <c:v>1566.678816471627</c:v>
                </c:pt>
                <c:pt idx="7">
                  <c:v>1637.3583058526913</c:v>
                </c:pt>
                <c:pt idx="8">
                  <c:v>1688.7937112862699</c:v>
                </c:pt>
                <c:pt idx="9">
                  <c:v>1746.6503676629211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036-4E13-B0A7-0BF686DCE0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3438808"/>
        <c:axId val="1"/>
      </c:lineChart>
      <c:catAx>
        <c:axId val="403438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/>
                  <a:t>GWh/a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_ * #,##0_ ;_ * \-#,##0_ ;_ * &quot;-&quot;??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3438808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4790369204260321E-2"/>
          <c:y val="0.76905538983186783"/>
          <c:w val="0.86702420905014743"/>
          <c:h val="0.213968761765577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zero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spPr>
            <a:solidFill>
              <a:srgbClr val="FDF10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6933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3B7-4610-B791-00EA42EC9E30}"/>
              </c:ext>
            </c:extLst>
          </c:dPt>
          <c:dPt>
            <c:idx val="1"/>
            <c:invertIfNegative val="0"/>
            <c:bubble3D val="0"/>
            <c:spPr>
              <a:solidFill>
                <a:srgbClr val="FDF10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B7-4610-B791-00EA42EC9E30}"/>
              </c:ext>
            </c:extLst>
          </c:dPt>
          <c:dPt>
            <c:idx val="2"/>
            <c:invertIfNegative val="0"/>
            <c:bubble3D val="0"/>
            <c:spPr>
              <a:solidFill>
                <a:srgbClr val="FDF10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3B7-4610-B791-00EA42EC9E30}"/>
              </c:ext>
            </c:extLst>
          </c:dPt>
          <c:dPt>
            <c:idx val="3"/>
            <c:invertIfNegative val="0"/>
            <c:bubble3D val="0"/>
            <c:spPr>
              <a:solidFill>
                <a:srgbClr val="005C8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3B7-4610-B791-00EA42EC9E30}"/>
              </c:ext>
            </c:extLst>
          </c:dPt>
          <c:cat>
            <c:strRef>
              <c:f>'Production (de)'!$A$25:$A$28</c:f>
              <c:strCache>
                <c:ptCount val="4"/>
                <c:pt idx="0">
                  <c:v>Biomasse</c:v>
                </c:pt>
                <c:pt idx="1">
                  <c:v>Windenergie</c:v>
                </c:pt>
                <c:pt idx="2">
                  <c:v>Photovoltaik</c:v>
                </c:pt>
                <c:pt idx="3">
                  <c:v>Wasserkraft</c:v>
                </c:pt>
              </c:strCache>
            </c:strRef>
          </c:cat>
          <c:val>
            <c:numRef>
              <c:f>'Production (de)'!$B$25:$B$28</c:f>
              <c:numCache>
                <c:formatCode>_ * #,##0_ ;_ * \-#,##0_ ;_ * "-"??_ ;_ @_ </c:formatCode>
                <c:ptCount val="4"/>
                <c:pt idx="0" formatCode="#,##0.00">
                  <c:v>80.81</c:v>
                </c:pt>
                <c:pt idx="1">
                  <c:v>18.12</c:v>
                </c:pt>
                <c:pt idx="2">
                  <c:v>59.8</c:v>
                </c:pt>
                <c:pt idx="3">
                  <c:v>9496.8006045999991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3B7-4610-B791-00EA42EC9E30}"/>
            </c:ext>
          </c:extLst>
        </c:ser>
        <c:ser>
          <c:idx val="1"/>
          <c:order val="1"/>
          <c:spPr>
            <a:solidFill>
              <a:srgbClr val="005C8B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dkUpDiag">
                <a:fgClr>
                  <a:srgbClr val="76933C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33B7-4610-B791-00EA42EC9E30}"/>
              </c:ext>
            </c:extLst>
          </c:dPt>
          <c:dPt>
            <c:idx val="1"/>
            <c:invertIfNegative val="0"/>
            <c:bubble3D val="0"/>
            <c:spPr>
              <a:pattFill prst="dkUpDiag">
                <a:fgClr>
                  <a:srgbClr val="00CCFF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33B7-4610-B791-00EA42EC9E30}"/>
              </c:ext>
            </c:extLst>
          </c:dPt>
          <c:dPt>
            <c:idx val="2"/>
            <c:invertIfNegative val="0"/>
            <c:bubble3D val="0"/>
            <c:spPr>
              <a:pattFill prst="dkUpDiag">
                <a:fgClr>
                  <a:srgbClr val="FDF103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33B7-4610-B791-00EA42EC9E30}"/>
              </c:ext>
            </c:extLst>
          </c:dPt>
          <c:dPt>
            <c:idx val="3"/>
            <c:invertIfNegative val="0"/>
            <c:bubble3D val="0"/>
            <c:spPr>
              <a:pattFill prst="dkUpDiag">
                <a:fgClr>
                  <a:srgbClr val="005C8B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33B7-4610-B791-00EA42EC9E30}"/>
              </c:ext>
            </c:extLst>
          </c:dPt>
          <c:dLbls>
            <c:dLbl>
              <c:idx val="0"/>
              <c:layout>
                <c:manualLayout>
                  <c:x val="0.10083527055369677"/>
                  <c:y val="-8.6102377212598891E-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+ 10 GWh/a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33B7-4610-B791-00EA42EC9E30}"/>
                </c:ext>
              </c:extLst>
            </c:dLbl>
            <c:dLbl>
              <c:idx val="1"/>
              <c:layout>
                <c:manualLayout>
                  <c:x val="0.11826872386501035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+ 290 GWh/a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33B7-4610-B791-00EA42EC9E30}"/>
                </c:ext>
              </c:extLst>
            </c:dLbl>
            <c:dLbl>
              <c:idx val="2"/>
              <c:layout>
                <c:manualLayout>
                  <c:x val="0.12021836360107524"/>
                  <c:y val="-5.5990251524081101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+ 840 GWh/a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33B7-4610-B791-00EA42EC9E30}"/>
                </c:ext>
              </c:extLst>
            </c:dLbl>
            <c:dLbl>
              <c:idx val="3"/>
              <c:layout>
                <c:manualLayout>
                  <c:x val="9.3036050904932485E-2"/>
                  <c:y val="8.3985377286121526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+ 250</a:t>
                    </a:r>
                    <a:r>
                      <a:rPr lang="en-US" baseline="0"/>
                      <a:t> GWh/a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33B7-4610-B791-00EA42EC9E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'Production (de)'!$A$25:$A$28</c:f>
              <c:strCache>
                <c:ptCount val="4"/>
                <c:pt idx="0">
                  <c:v>Biomasse</c:v>
                </c:pt>
                <c:pt idx="1">
                  <c:v>Windenergie</c:v>
                </c:pt>
                <c:pt idx="2">
                  <c:v>Photovoltaik</c:v>
                </c:pt>
                <c:pt idx="3">
                  <c:v>Wasserkraft</c:v>
                </c:pt>
              </c:strCache>
            </c:strRef>
          </c:cat>
          <c:val>
            <c:numRef>
              <c:f>'Production (de)'!$C$25:$C$28</c:f>
              <c:numCache>
                <c:formatCode>_ * #,##0_ ;_ * \-#,##0_ ;_ * "-"??_ ;_ @_ </c:formatCode>
                <c:ptCount val="4"/>
                <c:pt idx="0" formatCode="#,##0.00">
                  <c:v>9.1899999999999977</c:v>
                </c:pt>
                <c:pt idx="1">
                  <c:v>292.16499999999996</c:v>
                </c:pt>
                <c:pt idx="2">
                  <c:v>836.9981728816183</c:v>
                </c:pt>
                <c:pt idx="3">
                  <c:v>252.1510045344985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33B7-4610-B791-00EA42EC9E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39152224"/>
        <c:axId val="839154192"/>
      </c:barChart>
      <c:catAx>
        <c:axId val="8391522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39154192"/>
        <c:crosses val="autoZero"/>
        <c:auto val="1"/>
        <c:lblAlgn val="ctr"/>
        <c:lblOffset val="100"/>
        <c:noMultiLvlLbl val="0"/>
      </c:catAx>
      <c:valAx>
        <c:axId val="8391541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/>
                  <a:t>GWh/a</a:t>
                </a:r>
              </a:p>
            </c:rich>
          </c:tx>
          <c:layout>
            <c:manualLayout>
              <c:xMode val="edge"/>
              <c:yMode val="edge"/>
              <c:x val="0.59773060901482289"/>
              <c:y val="0.891491854451571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39152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FFFFFF">
          <a:lumMod val="85000"/>
        </a:srgbClr>
      </a:solidFill>
    </a:ln>
    <a:effectLst/>
  </c:spPr>
  <c:txPr>
    <a:bodyPr/>
    <a:lstStyle/>
    <a:p>
      <a:pPr>
        <a:defRPr sz="1200"/>
      </a:pPr>
      <a:endParaRPr lang="de-D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547052768390181"/>
          <c:y val="5.261221333970053E-2"/>
          <c:w val="0.83471130849005726"/>
          <c:h val="0.70030413537353509"/>
        </c:manualLayout>
      </c:layout>
      <c:lineChart>
        <c:grouping val="standard"/>
        <c:varyColors val="0"/>
        <c:ser>
          <c:idx val="2"/>
          <c:order val="0"/>
          <c:tx>
            <c:strRef>
              <c:f>'Objectifs En globaux 2035 (de)'!$A$30</c:f>
              <c:strCache>
                <c:ptCount val="1"/>
                <c:pt idx="0">
                  <c:v>Endenergieverbrauch pro Einwohner</c:v>
                </c:pt>
              </c:strCache>
            </c:strRef>
          </c:tx>
          <c:spPr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marker>
            <c:symbol val="none"/>
          </c:marker>
          <c:cat>
            <c:numRef>
              <c:f>'Objectifs En globaux 2035 (de)'!$B$27:$K$27</c:f>
              <c:numCache>
                <c:formatCode>General</c:formatCode>
                <c:ptCount val="10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</c:v>
                </c:pt>
                <c:pt idx="8">
                  <c:v>2030</c:v>
                </c:pt>
                <c:pt idx="9">
                  <c:v>2035</c:v>
                </c:pt>
              </c:numCache>
            </c:numRef>
          </c:cat>
          <c:val>
            <c:numRef>
              <c:f>'Objectifs En globaux 2035 (de)'!$B$30:$K$30</c:f>
              <c:numCache>
                <c:formatCode>#,##0</c:formatCode>
                <c:ptCount val="10"/>
                <c:pt idx="0">
                  <c:v>27722.310980612288</c:v>
                </c:pt>
                <c:pt idx="1">
                  <c:v>28212.883152457089</c:v>
                </c:pt>
                <c:pt idx="2">
                  <c:v>28287.772526456381</c:v>
                </c:pt>
                <c:pt idx="3">
                  <c:v>28475.21343432564</c:v>
                </c:pt>
                <c:pt idx="4">
                  <c:v>27590.471656032762</c:v>
                </c:pt>
                <c:pt idx="5">
                  <c:v>23842.506338217026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4EA-46E2-B8B9-6EF45D6D82EE}"/>
            </c:ext>
          </c:extLst>
        </c:ser>
        <c:ser>
          <c:idx val="3"/>
          <c:order val="1"/>
          <c:tx>
            <c:strRef>
              <c:f>'Objectifs En globaux 2035 (de)'!$A$31</c:f>
              <c:strCache>
                <c:ptCount val="1"/>
                <c:pt idx="0">
                  <c:v>Ziel Endenergieverbrauch pro Einwohner</c:v>
                </c:pt>
              </c:strCache>
            </c:strRef>
          </c:tx>
          <c:spPr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c:spPr>
          <c:marker>
            <c:symbol val="none"/>
          </c:marker>
          <c:cat>
            <c:numRef>
              <c:f>'Objectifs En globaux 2035 (de)'!$B$27:$K$27</c:f>
              <c:numCache>
                <c:formatCode>General</c:formatCode>
                <c:ptCount val="10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</c:v>
                </c:pt>
                <c:pt idx="8">
                  <c:v>2030</c:v>
                </c:pt>
                <c:pt idx="9">
                  <c:v>2035</c:v>
                </c:pt>
              </c:numCache>
            </c:numRef>
          </c:cat>
          <c:val>
            <c:numRef>
              <c:f>'Objectifs En globaux 2035 (de)'!$B$31:$K$31</c:f>
              <c:numCache>
                <c:formatCode>General</c:formatCode>
                <c:ptCount val="10"/>
                <c:pt idx="5" formatCode="#,##0">
                  <c:v>23842.506338217026</c:v>
                </c:pt>
                <c:pt idx="6" formatCode="#,##0">
                  <c:v>22630.218021165107</c:v>
                </c:pt>
                <c:pt idx="7" formatCode="#,##0">
                  <c:v>20965.635426951158</c:v>
                </c:pt>
                <c:pt idx="8" formatCode="#,##0">
                  <c:v>18151.644337123776</c:v>
                </c:pt>
                <c:pt idx="9" formatCode="#,##0">
                  <c:v>16124.030340080135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4EA-46E2-B8B9-6EF45D6D82EE}"/>
            </c:ext>
          </c:extLst>
        </c:ser>
        <c:ser>
          <c:idx val="0"/>
          <c:order val="2"/>
          <c:tx>
            <c:strRef>
              <c:f>'Objectifs En globaux 2035 (de)'!$A$28</c:f>
              <c:strCache>
                <c:ptCount val="1"/>
                <c:pt idx="0">
                  <c:v>Stromverbrauch pro Einwohner</c:v>
                </c:pt>
              </c:strCache>
            </c:strRef>
          </c:tx>
          <c:spPr>
            <a:ln>
              <a:solidFill>
                <a:srgbClr val="3F7DB3"/>
              </a:solidFill>
            </a:ln>
          </c:spPr>
          <c:marker>
            <c:symbol val="none"/>
          </c:marker>
          <c:cat>
            <c:numRef>
              <c:f>'Objectifs En globaux 2035 (de)'!$B$27:$K$27</c:f>
              <c:numCache>
                <c:formatCode>General</c:formatCode>
                <c:ptCount val="10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</c:v>
                </c:pt>
                <c:pt idx="8">
                  <c:v>2030</c:v>
                </c:pt>
                <c:pt idx="9">
                  <c:v>2035</c:v>
                </c:pt>
              </c:numCache>
            </c:numRef>
          </c:cat>
          <c:val>
            <c:numRef>
              <c:f>'Objectifs En globaux 2035 (de)'!$B$28:$K$28</c:f>
              <c:numCache>
                <c:formatCode>#,##0</c:formatCode>
                <c:ptCount val="10"/>
                <c:pt idx="0">
                  <c:v>6206.1087580324165</c:v>
                </c:pt>
                <c:pt idx="1">
                  <c:v>6766.1113840382304</c:v>
                </c:pt>
                <c:pt idx="2">
                  <c:v>7423.1994246378299</c:v>
                </c:pt>
                <c:pt idx="3">
                  <c:v>7553.6996549544601</c:v>
                </c:pt>
                <c:pt idx="4">
                  <c:v>7661.8443384789462</c:v>
                </c:pt>
                <c:pt idx="5">
                  <c:v>7065.5082005037011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4EA-46E2-B8B9-6EF45D6D82EE}"/>
            </c:ext>
          </c:extLst>
        </c:ser>
        <c:ser>
          <c:idx val="1"/>
          <c:order val="3"/>
          <c:tx>
            <c:strRef>
              <c:f>'Objectifs En globaux 2035 (de)'!$A$29</c:f>
              <c:strCache>
                <c:ptCount val="1"/>
                <c:pt idx="0">
                  <c:v>Ziel Stromverbrauch pro Einwohner</c:v>
                </c:pt>
              </c:strCache>
            </c:strRef>
          </c:tx>
          <c:spPr>
            <a:ln>
              <a:solidFill>
                <a:srgbClr val="3F7DB3"/>
              </a:solidFill>
              <a:prstDash val="dash"/>
            </a:ln>
          </c:spPr>
          <c:marker>
            <c:symbol val="none"/>
          </c:marker>
          <c:cat>
            <c:numRef>
              <c:f>'Objectifs En globaux 2035 (de)'!$B$27:$K$27</c:f>
              <c:numCache>
                <c:formatCode>General</c:formatCode>
                <c:ptCount val="10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</c:v>
                </c:pt>
                <c:pt idx="8">
                  <c:v>2030</c:v>
                </c:pt>
                <c:pt idx="9">
                  <c:v>2035</c:v>
                </c:pt>
              </c:numCache>
            </c:numRef>
          </c:cat>
          <c:val>
            <c:numRef>
              <c:f>'Objectifs En globaux 2035 (de)'!$B$29:$K$29</c:f>
              <c:numCache>
                <c:formatCode>General</c:formatCode>
                <c:ptCount val="10"/>
                <c:pt idx="5" formatCode="#,##0">
                  <c:v>7065.5082005037011</c:v>
                </c:pt>
                <c:pt idx="6" formatCode="#,##0">
                  <c:v>6977.8074591595605</c:v>
                </c:pt>
                <c:pt idx="7" formatCode="#,##0">
                  <c:v>6879.5607950320373</c:v>
                </c:pt>
                <c:pt idx="8" formatCode="#,##0">
                  <c:v>6582.114945848014</c:v>
                </c:pt>
                <c:pt idx="9" formatCode="#,##0">
                  <c:v>6458.1834994349119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4EA-46E2-B8B9-6EF45D6D82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8911680"/>
        <c:axId val="1"/>
      </c:lineChart>
      <c:catAx>
        <c:axId val="408911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de-D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fr-CH"/>
                  <a:t>kWh/a</a:t>
                </a:r>
              </a:p>
            </c:rich>
          </c:tx>
          <c:layout>
            <c:manualLayout>
              <c:xMode val="edge"/>
              <c:yMode val="edge"/>
              <c:x val="1.1111074581230583E-2"/>
              <c:y val="0.37690708661417321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de-DE"/>
          </a:p>
        </c:txPr>
        <c:crossAx val="4089116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5.7916200882578261E-2"/>
          <c:y val="0.82186049573342934"/>
          <c:w val="0.91582402180593581"/>
          <c:h val="0.14599867737450467"/>
        </c:manualLayout>
      </c:layout>
      <c:overlay val="0"/>
    </c:legend>
    <c:plotVisOnly val="1"/>
    <c:dispBlanksAs val="gap"/>
    <c:showDLblsOverMax val="0"/>
  </c:chart>
  <c:spPr>
    <a:ln>
      <a:solidFill>
        <a:srgbClr val="FFFFFF">
          <a:lumMod val="75000"/>
        </a:srgbClr>
      </a:solidFill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963435742047235E-2"/>
          <c:y val="3.1483187144222519E-2"/>
          <c:w val="0.3114231750832806"/>
          <c:h val="0.8414297558712087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'Récapitulatif ex chauff (de)'!$B$4</c:f>
              <c:strCache>
                <c:ptCount val="1"/>
                <c:pt idx="0">
                  <c:v>Potentiel d'économie</c:v>
                </c:pt>
              </c:strCache>
            </c:strRef>
          </c:tx>
          <c:spPr>
            <a:solidFill>
              <a:srgbClr val="EB744F">
                <a:alpha val="70000"/>
              </a:srgbClr>
            </a:solidFill>
            <a:ln w="25400">
              <a:noFill/>
            </a:ln>
          </c:spPr>
          <c:invertIfNegative val="0"/>
          <c:dPt>
            <c:idx val="6"/>
            <c:invertIfNegative val="0"/>
            <c:bubble3D val="0"/>
            <c:spPr>
              <a:solidFill>
                <a:srgbClr val="EB744F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1-83D7-4A2A-8902-5373D4D78C22}"/>
              </c:ext>
            </c:extLst>
          </c:dPt>
          <c:dPt>
            <c:idx val="7"/>
            <c:invertIfNegative val="0"/>
            <c:bubble3D val="0"/>
            <c:spPr>
              <a:solidFill>
                <a:srgbClr val="EB744F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3-83D7-4A2A-8902-5373D4D78C22}"/>
              </c:ext>
            </c:extLst>
          </c:dPt>
          <c:dLbls>
            <c:dLbl>
              <c:idx val="0"/>
              <c:layout>
                <c:manualLayout>
                  <c:x val="4.2117930204573061E-3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>
                        <a:solidFill>
                          <a:srgbClr val="C00000"/>
                        </a:solidFill>
                      </a:rPr>
                      <a:t>-180 GWh/a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83D7-4A2A-8902-5373D4D78C2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>
                        <a:solidFill>
                          <a:srgbClr val="C00000"/>
                        </a:solidFill>
                      </a:rPr>
                      <a:t>-200 GWh/a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83D7-4A2A-8902-5373D4D78C2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>
                        <a:solidFill>
                          <a:srgbClr val="C00000"/>
                        </a:solidFill>
                      </a:rPr>
                      <a:t>-250 GWh/a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83D7-4A2A-8902-5373D4D78C2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>
                        <a:solidFill>
                          <a:srgbClr val="C00000"/>
                        </a:solidFill>
                      </a:rPr>
                      <a:t>-320 GWh/a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83D7-4A2A-8902-5373D4D78C2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>
                        <a:solidFill>
                          <a:srgbClr val="C00000"/>
                        </a:solidFill>
                      </a:rPr>
                      <a:t>-830 GWh/a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83D7-4A2A-8902-5373D4D78C2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>
                        <a:solidFill>
                          <a:srgbClr val="C00000"/>
                        </a:solidFill>
                      </a:rPr>
                      <a:t>-830 GWh/a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83D7-4A2A-8902-5373D4D78C22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>
                        <a:solidFill>
                          <a:srgbClr val="C00000"/>
                        </a:solidFill>
                      </a:rPr>
                      <a:t>-830 GWh/a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3D7-4A2A-8902-5373D4D78C22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('Récapitulatif ex chauff (de)'!$A$5:$A$8,'Récapitulatif ex chauff (de)'!$A$9:$A$11)</c:f>
              <c:strCache>
                <c:ptCount val="7"/>
                <c:pt idx="0">
                  <c:v>Veränderung des Verhaltens.</c:v>
                </c:pt>
                <c:pt idx="1">
                  <c:v>Ersatz alter Heizkessel ohne Kondensation durch neue Heizkessel mit Kondensation (Nutzung des Brennwertes). </c:v>
                </c:pt>
                <c:pt idx="2">
                  <c:v>Bessere energetische Bewirtschaftung der Zweitwohnungen.</c:v>
                </c:pt>
                <c:pt idx="3">
                  <c:v>Ersatz alter Heizkessel ohne Kondensation durch neue Heizkessel mit Kondensation (Nutzung des Brennwertes) mit Massnahmen zur Reduktion des Bedarfs an fossilen Energien.</c:v>
                </c:pt>
                <c:pt idx="4">
                  <c:v>Totalsanierung aller vor 2000 erstellten Gebäude mit einer Energiebezugsfläche von mehr als 600 m2.</c:v>
                </c:pt>
                <c:pt idx="5">
                  <c:v>Totalsanierung von 60 % der vor 2000 erstellten Gebäude.</c:v>
                </c:pt>
                <c:pt idx="6">
                  <c:v>Anvisierte Energieersparnis zwischen 2015 und 2035 im Bereich der Wärmeerzeugung.</c:v>
                </c:pt>
              </c:strCache>
            </c:strRef>
          </c:cat>
          <c:val>
            <c:numRef>
              <c:f>('Récapitulatif ex chauff (de)'!$B$5:$B$8,'Récapitulatif ex chauff (de)'!$B$9:$B$11)</c:f>
              <c:numCache>
                <c:formatCode>General</c:formatCode>
                <c:ptCount val="7"/>
                <c:pt idx="0">
                  <c:v>-180</c:v>
                </c:pt>
                <c:pt idx="1">
                  <c:v>-200</c:v>
                </c:pt>
                <c:pt idx="2">
                  <c:v>-250</c:v>
                </c:pt>
                <c:pt idx="3">
                  <c:v>-320</c:v>
                </c:pt>
                <c:pt idx="4">
                  <c:v>-830</c:v>
                </c:pt>
                <c:pt idx="5">
                  <c:v>-830</c:v>
                </c:pt>
                <c:pt idx="6">
                  <c:v>-830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3D7-4A2A-8902-5373D4D78C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07165304"/>
        <c:axId val="1"/>
      </c:barChart>
      <c:catAx>
        <c:axId val="4071653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0"/>
          <c:min val="-1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fr-CH"/>
                  <a:t>GWh/a</a:t>
                </a:r>
              </a:p>
            </c:rich>
          </c:tx>
          <c:layout>
            <c:manualLayout>
              <c:xMode val="edge"/>
              <c:yMode val="edge"/>
              <c:x val="0.25943815444122115"/>
              <c:y val="0.91571728406614705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de-DE"/>
          </a:p>
        </c:txPr>
        <c:crossAx val="407165304"/>
        <c:crosses val="autoZero"/>
        <c:crossBetween val="between"/>
        <c:majorUnit val="200"/>
        <c:minorUnit val="10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de-DE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1800" b="1"/>
              <a:t>Zugesicherte Subventionen [Mio. CHF]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rgbClr val="7030A0"/>
              </a:solidFill>
              <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6E2-4660-A5A0-54A18A50F7DC}"/>
              </c:ext>
            </c:extLst>
          </c:dPt>
          <c:cat>
            <c:numRef>
              <c:f>Tabelle1!$B$1:$N$1</c:f>
              <c:numCache>
                <c:formatCode>General</c:formatCode>
                <c:ptCount val="1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</c:numCache>
            </c:numRef>
          </c:cat>
          <c:val>
            <c:numRef>
              <c:f>Tabelle1!$B$4:$N$4</c:f>
              <c:numCache>
                <c:formatCode>0.00</c:formatCode>
                <c:ptCount val="13"/>
                <c:pt idx="0">
                  <c:v>9.1999999999999993</c:v>
                </c:pt>
                <c:pt idx="1">
                  <c:v>5.9</c:v>
                </c:pt>
                <c:pt idx="2">
                  <c:v>5.83</c:v>
                </c:pt>
                <c:pt idx="3">
                  <c:v>5.36</c:v>
                </c:pt>
                <c:pt idx="4">
                  <c:v>6.79</c:v>
                </c:pt>
                <c:pt idx="5">
                  <c:v>4.3499999999999996</c:v>
                </c:pt>
                <c:pt idx="6">
                  <c:v>5.32</c:v>
                </c:pt>
                <c:pt idx="7">
                  <c:v>3.12</c:v>
                </c:pt>
                <c:pt idx="8">
                  <c:v>16.100000000000001</c:v>
                </c:pt>
                <c:pt idx="9">
                  <c:v>25.3</c:v>
                </c:pt>
                <c:pt idx="10">
                  <c:v>24.3</c:v>
                </c:pt>
                <c:pt idx="11">
                  <c:v>25.9</c:v>
                </c:pt>
                <c:pt idx="12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E2-4660-A5A0-54A18A50F7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7"/>
        <c:overlap val="-61"/>
        <c:axId val="464782960"/>
        <c:axId val="464785584"/>
      </c:barChart>
      <c:catAx>
        <c:axId val="464782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64785584"/>
        <c:crosses val="autoZero"/>
        <c:auto val="1"/>
        <c:lblAlgn val="ctr"/>
        <c:lblOffset val="100"/>
        <c:noMultiLvlLbl val="0"/>
      </c:catAx>
      <c:valAx>
        <c:axId val="46478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64782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86553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6B2-4DDD-AF23-8400CC890EA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6B2-4DDD-AF23-8400CC890EAF}"/>
              </c:ext>
            </c:extLst>
          </c:dPt>
          <c:dPt>
            <c:idx val="2"/>
            <c:bubble3D val="0"/>
            <c:spPr>
              <a:solidFill>
                <a:srgbClr val="FEF88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6B2-4DDD-AF23-8400CC890EAF}"/>
              </c:ext>
            </c:extLst>
          </c:dPt>
          <c:dPt>
            <c:idx val="3"/>
            <c:bubble3D val="0"/>
            <c:spPr>
              <a:solidFill>
                <a:srgbClr val="E993B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6B2-4DDD-AF23-8400CC890EAF}"/>
              </c:ext>
            </c:extLst>
          </c:dPt>
          <c:dPt>
            <c:idx val="4"/>
            <c:bubble3D val="0"/>
            <c:spPr>
              <a:solidFill>
                <a:srgbClr val="3F7DB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6B2-4DDD-AF23-8400CC890EAF}"/>
              </c:ext>
            </c:extLst>
          </c:dPt>
          <c:dPt>
            <c:idx val="5"/>
            <c:bubble3D val="0"/>
            <c:spPr>
              <a:solidFill>
                <a:srgbClr val="FCD5B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6B2-4DDD-AF23-8400CC890EAF}"/>
              </c:ext>
            </c:extLst>
          </c:dPt>
          <c:dPt>
            <c:idx val="6"/>
            <c:bubble3D val="0"/>
            <c:spPr>
              <a:solidFill>
                <a:srgbClr val="0066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6B2-4DDD-AF23-8400CC890EAF}"/>
              </c:ext>
            </c:extLst>
          </c:dPt>
          <c:dPt>
            <c:idx val="7"/>
            <c:bubble3D val="0"/>
            <c:spPr>
              <a:solidFill>
                <a:srgbClr val="FFF10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6B2-4DDD-AF23-8400CC890EAF}"/>
              </c:ext>
            </c:extLst>
          </c:dPt>
          <c:dPt>
            <c:idx val="8"/>
            <c:bubble3D val="0"/>
            <c:spPr>
              <a:solidFill>
                <a:srgbClr val="F0A45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46B2-4DDD-AF23-8400CC890EAF}"/>
              </c:ext>
            </c:extLst>
          </c:dPt>
          <c:dLbls>
            <c:dLbl>
              <c:idx val="0"/>
              <c:layout>
                <c:manualLayout>
                  <c:x val="-7.8868109977644346E-2"/>
                  <c:y val="-7.304691876656169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6B2-4DDD-AF23-8400CC890EAF}"/>
                </c:ext>
              </c:extLst>
            </c:dLbl>
            <c:dLbl>
              <c:idx val="1"/>
              <c:layout>
                <c:manualLayout>
                  <c:x val="-7.6011206600693659E-2"/>
                  <c:y val="6.0642947875986605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198698860032585"/>
                      <c:h val="0.1214856821964629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46B2-4DDD-AF23-8400CC890EAF}"/>
                </c:ext>
              </c:extLst>
            </c:dLbl>
            <c:dLbl>
              <c:idx val="3"/>
              <c:layout>
                <c:manualLayout>
                  <c:x val="8.4139786851905984E-2"/>
                  <c:y val="-1.046044025912841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6B2-4DDD-AF23-8400CC890EAF}"/>
                </c:ext>
              </c:extLst>
            </c:dLbl>
            <c:dLbl>
              <c:idx val="4"/>
              <c:layout>
                <c:manualLayout>
                  <c:x val="4.4158035825349303E-3"/>
                  <c:y val="8.4792342133703878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6B2-4DDD-AF23-8400CC890EAF}"/>
                </c:ext>
              </c:extLst>
            </c:dLbl>
            <c:dLbl>
              <c:idx val="5"/>
              <c:layout>
                <c:manualLayout>
                  <c:x val="3.7126711946879297E-3"/>
                  <c:y val="4.260713293191292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6B2-4DDD-AF23-8400CC890EAF}"/>
                </c:ext>
              </c:extLst>
            </c:dLbl>
            <c:dLbl>
              <c:idx val="6"/>
              <c:layout>
                <c:manualLayout>
                  <c:x val="-1.326554407262278E-2"/>
                  <c:y val="-1.2867685656939942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6B2-4DDD-AF23-8400CC890EAF}"/>
                </c:ext>
              </c:extLst>
            </c:dLbl>
            <c:dLbl>
              <c:idx val="7"/>
              <c:layout>
                <c:manualLayout>
                  <c:x val="1.2695869567501557E-3"/>
                  <c:y val="-6.7344758375792414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6B2-4DDD-AF23-8400CC890EAF}"/>
                </c:ext>
              </c:extLst>
            </c:dLbl>
            <c:dLbl>
              <c:idx val="8"/>
              <c:layout>
                <c:manualLayout>
                  <c:x val="8.8850750533238376E-3"/>
                  <c:y val="-2.945660027790646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6B2-4DDD-AF23-8400CC890EAF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Feuil1!$B$21:$B$29</c:f>
              <c:strCache>
                <c:ptCount val="9"/>
                <c:pt idx="0">
                  <c:v>Charbon</c:v>
                </c:pt>
                <c:pt idx="1">
                  <c:v>Autre agent énergétique</c:v>
                </c:pt>
                <c:pt idx="2">
                  <c:v>Capteur solaire</c:v>
                </c:pt>
                <c:pt idx="3">
                  <c:v>Chaleur à distance</c:v>
                </c:pt>
                <c:pt idx="4">
                  <c:v>Gaz</c:v>
                </c:pt>
                <c:pt idx="5">
                  <c:v>Pompe à chaleur</c:v>
                </c:pt>
                <c:pt idx="6">
                  <c:v>Bois</c:v>
                </c:pt>
                <c:pt idx="7">
                  <c:v>Electricité</c:v>
                </c:pt>
                <c:pt idx="8">
                  <c:v>Mazout</c:v>
                </c:pt>
              </c:strCache>
            </c:strRef>
          </c:cat>
          <c:val>
            <c:numRef>
              <c:f>Feuil1!$C$21:$C$29</c:f>
              <c:numCache>
                <c:formatCode>_-* #,##0_-;\-* #,##0_-;_-* "-"??_-;_-@_-</c:formatCode>
                <c:ptCount val="9"/>
                <c:pt idx="0">
                  <c:v>40</c:v>
                </c:pt>
                <c:pt idx="1">
                  <c:v>349</c:v>
                </c:pt>
                <c:pt idx="2">
                  <c:v>520</c:v>
                </c:pt>
                <c:pt idx="3">
                  <c:v>767</c:v>
                </c:pt>
                <c:pt idx="4">
                  <c:v>11251</c:v>
                </c:pt>
                <c:pt idx="5">
                  <c:v>15304</c:v>
                </c:pt>
                <c:pt idx="6">
                  <c:v>16925</c:v>
                </c:pt>
                <c:pt idx="7">
                  <c:v>29786</c:v>
                </c:pt>
                <c:pt idx="8">
                  <c:v>40009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46B2-4DDD-AF23-8400CC890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pattFill prst="ltDnDiag">
      <a:fgClr>
        <a:schemeClr val="bg1">
          <a:lumMod val="85000"/>
        </a:schemeClr>
      </a:fgClr>
      <a:bgClr>
        <a:schemeClr val="bg1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6100830690319587"/>
          <c:y val="5.0925863047783064E-2"/>
          <c:w val="0.66422118000277275"/>
          <c:h val="0.8444417884716899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Feuil1!$B$21:$B$29</c:f>
              <c:strCache>
                <c:ptCount val="9"/>
                <c:pt idx="0">
                  <c:v>Charbon</c:v>
                </c:pt>
                <c:pt idx="1">
                  <c:v>Autre agent énergétique</c:v>
                </c:pt>
                <c:pt idx="2">
                  <c:v>Capteur solaire</c:v>
                </c:pt>
                <c:pt idx="3">
                  <c:v>Chaleur à distance</c:v>
                </c:pt>
                <c:pt idx="4">
                  <c:v>Gaz</c:v>
                </c:pt>
                <c:pt idx="5">
                  <c:v>Pompe à chaleur</c:v>
                </c:pt>
                <c:pt idx="6">
                  <c:v>Bois</c:v>
                </c:pt>
                <c:pt idx="7">
                  <c:v>Electricité</c:v>
                </c:pt>
                <c:pt idx="8">
                  <c:v>Mazout</c:v>
                </c:pt>
              </c:strCache>
            </c:strRef>
          </c:cat>
          <c:val>
            <c:numRef>
              <c:f>Feuil1!$C$21:$C$29</c:f>
              <c:numCache>
                <c:formatCode>_-* #,##0_-;\-* #,##0_-;_-* "-"??_-;_-@_-</c:formatCode>
                <c:ptCount val="9"/>
                <c:pt idx="0">
                  <c:v>40</c:v>
                </c:pt>
                <c:pt idx="1">
                  <c:v>349</c:v>
                </c:pt>
                <c:pt idx="2">
                  <c:v>520</c:v>
                </c:pt>
                <c:pt idx="3">
                  <c:v>767</c:v>
                </c:pt>
                <c:pt idx="4">
                  <c:v>11251</c:v>
                </c:pt>
                <c:pt idx="5">
                  <c:v>15304</c:v>
                </c:pt>
                <c:pt idx="6">
                  <c:v>16925</c:v>
                </c:pt>
                <c:pt idx="7">
                  <c:v>29786</c:v>
                </c:pt>
                <c:pt idx="8">
                  <c:v>40009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83-41B0-B19B-177A8A3B2A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axId val="306196760"/>
        <c:axId val="306198400"/>
      </c:barChart>
      <c:catAx>
        <c:axId val="306196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6198400"/>
        <c:crosses val="autoZero"/>
        <c:auto val="1"/>
        <c:lblAlgn val="ctr"/>
        <c:lblOffset val="100"/>
        <c:noMultiLvlLbl val="0"/>
      </c:catAx>
      <c:valAx>
        <c:axId val="306198400"/>
        <c:scaling>
          <c:orientation val="minMax"/>
          <c:max val="5000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6196760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7651731486109021E-2"/>
          <c:y val="2.4968933428775954E-2"/>
          <c:w val="0.38940619148127648"/>
          <c:h val="0.8432822541810374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E73-4984-B935-44011F51A3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Allemand!$X$17:$X$18</c:f>
              <c:strCache>
                <c:ptCount val="2"/>
                <c:pt idx="0">
                  <c:v>Elektrische Direktheizungen</c:v>
                </c:pt>
                <c:pt idx="1">
                  <c:v>Jähr. Ersatz Elektroheizungen</c:v>
                </c:pt>
              </c:strCache>
            </c:strRef>
          </c:cat>
          <c:val>
            <c:numRef>
              <c:f>Allemand!$Y$17:$Y$18</c:f>
              <c:numCache>
                <c:formatCode>#,##0</c:formatCode>
                <c:ptCount val="2"/>
                <c:pt idx="0">
                  <c:v>30000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73-4984-B935-44011F51A3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7153496"/>
        <c:axId val="517161696"/>
      </c:barChart>
      <c:catAx>
        <c:axId val="517153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t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517161696"/>
        <c:crosses val="autoZero"/>
        <c:auto val="1"/>
        <c:lblAlgn val="ctr"/>
        <c:lblOffset val="100"/>
        <c:noMultiLvlLbl val="0"/>
      </c:catAx>
      <c:valAx>
        <c:axId val="517161696"/>
        <c:scaling>
          <c:orientation val="minMax"/>
          <c:max val="3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517153496"/>
        <c:crosses val="autoZero"/>
        <c:crossBetween val="between"/>
        <c:minorUnit val="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0.88045</cdr:x>
      <cdr:y>0.54016</cdr:y>
    </cdr:from>
    <cdr:to>
      <cdr:x>0.93402</cdr:x>
      <cdr:y>0.59847</cdr:y>
    </cdr:to>
    <cdr:sp macro="" textlink="">
      <cdr:nvSpPr>
        <cdr:cNvPr id="2" name="Triangle isocèle 1"/>
        <cdr:cNvSpPr/>
      </cdr:nvSpPr>
      <cdr:spPr>
        <a:xfrm xmlns:a="http://schemas.openxmlformats.org/drawingml/2006/main" rot="10800000">
          <a:off x="7100031" y="2839214"/>
          <a:ext cx="432048" cy="306471"/>
        </a:xfrm>
        <a:prstGeom xmlns:a="http://schemas.openxmlformats.org/drawingml/2006/main" prst="triangle">
          <a:avLst/>
        </a:prstGeom>
        <a:solidFill xmlns:a="http://schemas.openxmlformats.org/drawingml/2006/main">
          <a:srgbClr val="3F7DB3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fr-CH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fr-CH"/>
        </a:p>
      </cdr:txBody>
    </cdr:sp>
  </cdr:relSizeAnchor>
  <cdr:relSizeAnchor xmlns:cdr="http://schemas.openxmlformats.org/drawingml/2006/chartDrawing">
    <cdr:from>
      <cdr:x>0.13385</cdr:x>
      <cdr:y>0.10364</cdr:y>
    </cdr:from>
    <cdr:to>
      <cdr:x>0.3928</cdr:x>
      <cdr:y>0.17652</cdr:y>
    </cdr:to>
    <cdr:sp macro="" textlink="">
      <cdr:nvSpPr>
        <cdr:cNvPr id="3" name="Textfeld 2"/>
        <cdr:cNvSpPr txBox="1"/>
      </cdr:nvSpPr>
      <cdr:spPr>
        <a:xfrm xmlns:a="http://schemas.openxmlformats.org/drawingml/2006/main">
          <a:off x="1079351" y="544751"/>
          <a:ext cx="2088232" cy="383091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de-CH" sz="1800" b="1" dirty="0">
              <a:solidFill>
                <a:srgbClr val="FF0000"/>
              </a:solidFill>
            </a:rPr>
            <a:t>  Energieverbrauch</a:t>
          </a:r>
          <a:endParaRPr lang="fr-CH" sz="18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0.14278</cdr:x>
      <cdr:y>0.63003</cdr:y>
    </cdr:from>
    <cdr:to>
      <cdr:x>0.36601</cdr:x>
      <cdr:y>0.69853</cdr:y>
    </cdr:to>
    <cdr:sp macro="" textlink="">
      <cdr:nvSpPr>
        <cdr:cNvPr id="4" name="Textfeld 3"/>
        <cdr:cNvSpPr txBox="1"/>
      </cdr:nvSpPr>
      <cdr:spPr>
        <a:xfrm xmlns:a="http://schemas.openxmlformats.org/drawingml/2006/main">
          <a:off x="1151359" y="3311574"/>
          <a:ext cx="1800200" cy="360040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de-CH" sz="1800" b="1" dirty="0">
              <a:solidFill>
                <a:srgbClr val="FF0000"/>
              </a:solidFill>
            </a:rPr>
            <a:t>Stromverbrauch</a:t>
          </a:r>
          <a:endParaRPr lang="fr-CH" sz="1800" b="1" dirty="0">
            <a:solidFill>
              <a:srgbClr val="FF00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0.33528</cdr:x>
      <cdr:y>0.64571</cdr:y>
    </cdr:from>
    <cdr:to>
      <cdr:x>0.9743</cdr:x>
      <cdr:y>0.72609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3033072" y="3778033"/>
          <a:ext cx="5780745" cy="47350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CH" sz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Ersatz</a:t>
          </a:r>
          <a:r>
            <a:rPr lang="fr-CH" sz="1200" baseline="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 alter </a:t>
          </a:r>
          <a:r>
            <a:rPr lang="fr-CH" sz="1200" baseline="0" dirty="0" err="1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Heizkessel</a:t>
          </a:r>
          <a:r>
            <a:rPr lang="fr-CH" sz="1200" baseline="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 </a:t>
          </a:r>
          <a:r>
            <a:rPr lang="fr-CH" sz="1200" baseline="0" dirty="0" err="1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ohne</a:t>
          </a:r>
          <a:r>
            <a:rPr lang="fr-CH" sz="1200" baseline="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 </a:t>
          </a:r>
          <a:r>
            <a:rPr lang="fr-CH" sz="1200" baseline="0" dirty="0" err="1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Kondensation</a:t>
          </a:r>
          <a:r>
            <a:rPr lang="fr-CH" sz="1200" baseline="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 </a:t>
          </a:r>
          <a:r>
            <a:rPr lang="fr-CH" sz="1200" baseline="0" dirty="0" err="1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durch</a:t>
          </a:r>
          <a:r>
            <a:rPr lang="fr-CH" sz="1200" baseline="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 </a:t>
          </a:r>
          <a:r>
            <a:rPr lang="fr-CH" sz="1200" baseline="0" dirty="0" err="1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neue</a:t>
          </a:r>
          <a:r>
            <a:rPr lang="fr-CH" sz="1200" baseline="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 </a:t>
          </a:r>
          <a:r>
            <a:rPr lang="fr-CH" sz="1200" baseline="0" dirty="0" err="1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Heizkessel</a:t>
          </a:r>
          <a:r>
            <a:rPr lang="fr-CH" sz="1200" baseline="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 mit </a:t>
          </a:r>
          <a:r>
            <a:rPr lang="fr-CH" sz="1200" baseline="0" dirty="0" err="1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Kondensation</a:t>
          </a:r>
          <a:r>
            <a:rPr lang="fr-CH" sz="1200" baseline="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 (</a:t>
          </a:r>
          <a:r>
            <a:rPr lang="fr-CH" sz="1200" baseline="0" dirty="0" err="1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Nutzung</a:t>
          </a:r>
          <a:r>
            <a:rPr lang="fr-CH" sz="1200" baseline="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 des </a:t>
          </a:r>
          <a:r>
            <a:rPr lang="fr-CH" sz="1200" baseline="0" dirty="0" err="1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Brennwertes</a:t>
          </a:r>
          <a:r>
            <a:rPr lang="fr-CH" sz="1200" baseline="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). </a:t>
          </a:r>
          <a:endParaRPr lang="fr-CH" sz="1200" dirty="0">
            <a:effectLst/>
          </a:endParaRPr>
        </a:p>
      </cdr:txBody>
    </cdr:sp>
  </cdr:relSizeAnchor>
  <cdr:relSizeAnchor xmlns:cdr="http://schemas.openxmlformats.org/drawingml/2006/chartDrawing">
    <cdr:from>
      <cdr:x>0.33533</cdr:x>
      <cdr:y>0.54595</cdr:y>
    </cdr:from>
    <cdr:to>
      <cdr:x>0.97434</cdr:x>
      <cdr:y>0.59457</cdr:y>
    </cdr:to>
    <cdr:sp macro="" textlink="">
      <cdr:nvSpPr>
        <cdr:cNvPr id="3" name="ZoneTexte 1"/>
        <cdr:cNvSpPr txBox="1"/>
      </cdr:nvSpPr>
      <cdr:spPr>
        <a:xfrm xmlns:a="http://schemas.openxmlformats.org/drawingml/2006/main">
          <a:off x="2579315" y="2424327"/>
          <a:ext cx="4915190" cy="215899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CH" sz="1200" dirty="0" err="1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Bessere</a:t>
          </a:r>
          <a:r>
            <a:rPr lang="fr-CH" sz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 </a:t>
          </a:r>
          <a:r>
            <a:rPr lang="fr-CH" sz="1200" dirty="0" err="1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energetische</a:t>
          </a:r>
          <a:r>
            <a:rPr lang="fr-CH" sz="1200" baseline="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 </a:t>
          </a:r>
          <a:r>
            <a:rPr lang="fr-CH" sz="1200" dirty="0" err="1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Bewirtschaftung</a:t>
          </a:r>
          <a:r>
            <a:rPr lang="fr-CH" sz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 der </a:t>
          </a:r>
          <a:r>
            <a:rPr lang="fr-CH" sz="1200" dirty="0" err="1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Zweitwohnungen</a:t>
          </a:r>
          <a:r>
            <a:rPr lang="fr-CH" sz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.</a:t>
          </a:r>
          <a:endParaRPr lang="fr-CH" sz="1200" dirty="0"/>
        </a:p>
      </cdr:txBody>
    </cdr:sp>
  </cdr:relSizeAnchor>
  <cdr:relSizeAnchor xmlns:cdr="http://schemas.openxmlformats.org/drawingml/2006/chartDrawing">
    <cdr:from>
      <cdr:x>0.33712</cdr:x>
      <cdr:y>0.77532</cdr:y>
    </cdr:from>
    <cdr:to>
      <cdr:x>0.97613</cdr:x>
      <cdr:y>0.82348</cdr:y>
    </cdr:to>
    <cdr:sp macro="" textlink="">
      <cdr:nvSpPr>
        <cdr:cNvPr id="4" name="ZoneTexte 1"/>
        <cdr:cNvSpPr txBox="1"/>
      </cdr:nvSpPr>
      <cdr:spPr>
        <a:xfrm xmlns:a="http://schemas.openxmlformats.org/drawingml/2006/main">
          <a:off x="3049677" y="4539180"/>
          <a:ext cx="5780655" cy="280051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CH" sz="1200" dirty="0" err="1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Veränderung</a:t>
          </a:r>
          <a:r>
            <a:rPr lang="fr-CH" sz="1200" baseline="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 des </a:t>
          </a:r>
          <a:r>
            <a:rPr lang="fr-CH" sz="1200" baseline="0" dirty="0" err="1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Verhaltens</a:t>
          </a:r>
          <a:r>
            <a:rPr lang="fr-CH" sz="1200" baseline="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 (</a:t>
          </a:r>
          <a:r>
            <a:rPr lang="fr-CH" sz="1200" baseline="0" dirty="0" err="1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Temperatur</a:t>
          </a:r>
          <a:r>
            <a:rPr lang="fr-CH" sz="1200" baseline="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 in der </a:t>
          </a:r>
          <a:r>
            <a:rPr lang="fr-CH" sz="1200" baseline="0" dirty="0" err="1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Wohnung</a:t>
          </a:r>
          <a:r>
            <a:rPr lang="fr-CH" sz="1200" baseline="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 </a:t>
          </a:r>
          <a:r>
            <a:rPr lang="fr-CH" sz="1200" baseline="0" dirty="0" err="1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usw</a:t>
          </a:r>
          <a:r>
            <a:rPr lang="fr-CH" sz="1200" baseline="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.).</a:t>
          </a:r>
          <a:endParaRPr lang="fr-CH" sz="1200" dirty="0">
            <a:effectLst/>
          </a:endParaRPr>
        </a:p>
      </cdr:txBody>
    </cdr:sp>
  </cdr:relSizeAnchor>
  <cdr:relSizeAnchor xmlns:cdr="http://schemas.openxmlformats.org/drawingml/2006/chartDrawing">
    <cdr:from>
      <cdr:x>0.33529</cdr:x>
      <cdr:y>0.41155</cdr:y>
    </cdr:from>
    <cdr:to>
      <cdr:x>0.98795</cdr:x>
      <cdr:y>0.54595</cdr:y>
    </cdr:to>
    <cdr:sp macro="" textlink="">
      <cdr:nvSpPr>
        <cdr:cNvPr id="5" name="ZoneTexte 4"/>
        <cdr:cNvSpPr txBox="1"/>
      </cdr:nvSpPr>
      <cdr:spPr>
        <a:xfrm xmlns:a="http://schemas.openxmlformats.org/drawingml/2006/main">
          <a:off x="2579011" y="1827509"/>
          <a:ext cx="5020185" cy="5968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CH" sz="1100" dirty="0">
              <a:effectLst/>
              <a:latin typeface="+mn-lt"/>
              <a:ea typeface="+mn-ea"/>
              <a:cs typeface="+mn-cs"/>
            </a:rPr>
            <a:t>Ersatz</a:t>
          </a:r>
          <a:r>
            <a:rPr lang="fr-CH" sz="1100" baseline="0" dirty="0">
              <a:effectLst/>
              <a:latin typeface="+mn-lt"/>
              <a:ea typeface="+mn-ea"/>
              <a:cs typeface="+mn-cs"/>
            </a:rPr>
            <a:t> alter </a:t>
          </a:r>
          <a:r>
            <a:rPr lang="fr-CH" sz="1100" baseline="0" dirty="0" err="1">
              <a:effectLst/>
              <a:latin typeface="+mn-lt"/>
              <a:ea typeface="+mn-ea"/>
              <a:cs typeface="+mn-cs"/>
            </a:rPr>
            <a:t>Heizkessel</a:t>
          </a:r>
          <a:r>
            <a:rPr lang="fr-CH" sz="1100" baseline="0" dirty="0">
              <a:effectLst/>
              <a:latin typeface="+mn-lt"/>
              <a:ea typeface="+mn-ea"/>
              <a:cs typeface="+mn-cs"/>
            </a:rPr>
            <a:t> </a:t>
          </a:r>
          <a:r>
            <a:rPr lang="fr-CH" sz="1100" baseline="0" dirty="0" err="1">
              <a:effectLst/>
              <a:latin typeface="+mn-lt"/>
              <a:ea typeface="+mn-ea"/>
              <a:cs typeface="+mn-cs"/>
            </a:rPr>
            <a:t>ohne</a:t>
          </a:r>
          <a:r>
            <a:rPr lang="fr-CH" sz="1100" baseline="0" dirty="0">
              <a:effectLst/>
              <a:latin typeface="+mn-lt"/>
              <a:ea typeface="+mn-ea"/>
              <a:cs typeface="+mn-cs"/>
            </a:rPr>
            <a:t> </a:t>
          </a:r>
          <a:r>
            <a:rPr lang="fr-CH" sz="1100" baseline="0" dirty="0" err="1">
              <a:effectLst/>
              <a:latin typeface="+mn-lt"/>
              <a:ea typeface="+mn-ea"/>
              <a:cs typeface="+mn-cs"/>
            </a:rPr>
            <a:t>Kondensation</a:t>
          </a:r>
          <a:r>
            <a:rPr lang="fr-CH" sz="1100" baseline="0" dirty="0">
              <a:effectLst/>
              <a:latin typeface="+mn-lt"/>
              <a:ea typeface="+mn-ea"/>
              <a:cs typeface="+mn-cs"/>
            </a:rPr>
            <a:t> </a:t>
          </a:r>
          <a:r>
            <a:rPr lang="fr-CH" sz="1100" baseline="0" dirty="0" err="1">
              <a:effectLst/>
              <a:latin typeface="+mn-lt"/>
              <a:ea typeface="+mn-ea"/>
              <a:cs typeface="+mn-cs"/>
            </a:rPr>
            <a:t>durch</a:t>
          </a:r>
          <a:r>
            <a:rPr lang="fr-CH" sz="1100" baseline="0" dirty="0">
              <a:effectLst/>
              <a:latin typeface="+mn-lt"/>
              <a:ea typeface="+mn-ea"/>
              <a:cs typeface="+mn-cs"/>
            </a:rPr>
            <a:t> </a:t>
          </a:r>
          <a:r>
            <a:rPr lang="fr-CH" sz="1100" baseline="0" dirty="0" err="1">
              <a:effectLst/>
              <a:latin typeface="+mn-lt"/>
              <a:ea typeface="+mn-ea"/>
              <a:cs typeface="+mn-cs"/>
            </a:rPr>
            <a:t>neue</a:t>
          </a:r>
          <a:r>
            <a:rPr lang="fr-CH" sz="1100" baseline="0" dirty="0">
              <a:effectLst/>
              <a:latin typeface="+mn-lt"/>
              <a:ea typeface="+mn-ea"/>
              <a:cs typeface="+mn-cs"/>
            </a:rPr>
            <a:t> </a:t>
          </a:r>
          <a:r>
            <a:rPr lang="fr-CH" sz="1100" baseline="0" dirty="0" err="1">
              <a:effectLst/>
              <a:latin typeface="+mn-lt"/>
              <a:ea typeface="+mn-ea"/>
              <a:cs typeface="+mn-cs"/>
            </a:rPr>
            <a:t>Heizkessel</a:t>
          </a:r>
          <a:r>
            <a:rPr lang="fr-CH" sz="1100" baseline="0" dirty="0">
              <a:effectLst/>
              <a:latin typeface="+mn-lt"/>
              <a:ea typeface="+mn-ea"/>
              <a:cs typeface="+mn-cs"/>
            </a:rPr>
            <a:t> mit </a:t>
          </a:r>
          <a:r>
            <a:rPr lang="fr-CH" sz="1100" baseline="0" dirty="0" err="1">
              <a:effectLst/>
              <a:latin typeface="+mn-lt"/>
              <a:ea typeface="+mn-ea"/>
              <a:cs typeface="+mn-cs"/>
            </a:rPr>
            <a:t>Kondensation</a:t>
          </a:r>
          <a:r>
            <a:rPr lang="fr-CH" sz="1100" baseline="0" dirty="0">
              <a:effectLst/>
              <a:latin typeface="+mn-lt"/>
              <a:ea typeface="+mn-ea"/>
              <a:cs typeface="+mn-cs"/>
            </a:rPr>
            <a:t> (</a:t>
          </a:r>
          <a:r>
            <a:rPr lang="fr-CH" sz="1100" baseline="0" dirty="0" err="1">
              <a:effectLst/>
              <a:latin typeface="+mn-lt"/>
              <a:ea typeface="+mn-ea"/>
              <a:cs typeface="+mn-cs"/>
            </a:rPr>
            <a:t>Nutzung</a:t>
          </a:r>
          <a:r>
            <a:rPr lang="fr-CH" sz="1100" baseline="0" dirty="0">
              <a:effectLst/>
              <a:latin typeface="+mn-lt"/>
              <a:ea typeface="+mn-ea"/>
              <a:cs typeface="+mn-cs"/>
            </a:rPr>
            <a:t> des </a:t>
          </a:r>
          <a:r>
            <a:rPr lang="fr-CH" sz="1100" baseline="0" dirty="0" err="1">
              <a:effectLst/>
              <a:latin typeface="+mn-lt"/>
              <a:ea typeface="+mn-ea"/>
              <a:cs typeface="+mn-cs"/>
            </a:rPr>
            <a:t>Brennwertes</a:t>
          </a:r>
          <a:r>
            <a:rPr lang="fr-CH" sz="1100" baseline="0" dirty="0">
              <a:effectLst/>
              <a:latin typeface="+mn-lt"/>
              <a:ea typeface="+mn-ea"/>
              <a:cs typeface="+mn-cs"/>
            </a:rPr>
            <a:t>) mit </a:t>
          </a:r>
          <a:r>
            <a:rPr lang="fr-CH" sz="1100" baseline="0" dirty="0" err="1">
              <a:effectLst/>
              <a:latin typeface="+mn-lt"/>
              <a:ea typeface="+mn-ea"/>
              <a:cs typeface="+mn-cs"/>
            </a:rPr>
            <a:t>Massnahmen</a:t>
          </a:r>
          <a:r>
            <a:rPr lang="fr-CH" sz="1100" baseline="0" dirty="0">
              <a:effectLst/>
              <a:latin typeface="+mn-lt"/>
              <a:ea typeface="+mn-ea"/>
              <a:cs typeface="+mn-cs"/>
            </a:rPr>
            <a:t> </a:t>
          </a:r>
          <a:r>
            <a:rPr lang="fr-CH" sz="1100" baseline="0" dirty="0" err="1">
              <a:effectLst/>
              <a:latin typeface="+mn-lt"/>
              <a:ea typeface="+mn-ea"/>
              <a:cs typeface="+mn-cs"/>
            </a:rPr>
            <a:t>zur</a:t>
          </a:r>
          <a:r>
            <a:rPr lang="fr-CH" sz="1100" baseline="0" dirty="0">
              <a:effectLst/>
              <a:latin typeface="+mn-lt"/>
              <a:ea typeface="+mn-ea"/>
              <a:cs typeface="+mn-cs"/>
            </a:rPr>
            <a:t> </a:t>
          </a:r>
          <a:r>
            <a:rPr lang="fr-CH" sz="1100" baseline="0" dirty="0" err="1">
              <a:effectLst/>
              <a:latin typeface="+mn-lt"/>
              <a:ea typeface="+mn-ea"/>
              <a:cs typeface="+mn-cs"/>
            </a:rPr>
            <a:t>Reduktion</a:t>
          </a:r>
          <a:r>
            <a:rPr lang="fr-CH" sz="1100" baseline="0" dirty="0">
              <a:effectLst/>
              <a:latin typeface="+mn-lt"/>
              <a:ea typeface="+mn-ea"/>
              <a:cs typeface="+mn-cs"/>
            </a:rPr>
            <a:t> des </a:t>
          </a:r>
          <a:r>
            <a:rPr lang="fr-CH" sz="1100" baseline="0" dirty="0" err="1">
              <a:effectLst/>
              <a:latin typeface="+mn-lt"/>
              <a:ea typeface="+mn-ea"/>
              <a:cs typeface="+mn-cs"/>
            </a:rPr>
            <a:t>Bedarfs</a:t>
          </a:r>
          <a:r>
            <a:rPr lang="fr-CH" sz="1100" baseline="0" dirty="0">
              <a:effectLst/>
              <a:latin typeface="+mn-lt"/>
              <a:ea typeface="+mn-ea"/>
              <a:cs typeface="+mn-cs"/>
            </a:rPr>
            <a:t> an </a:t>
          </a:r>
          <a:r>
            <a:rPr lang="fr-CH" sz="1100" baseline="0" dirty="0" err="1">
              <a:effectLst/>
              <a:latin typeface="+mn-lt"/>
              <a:ea typeface="+mn-ea"/>
              <a:cs typeface="+mn-cs"/>
            </a:rPr>
            <a:t>fossilen</a:t>
          </a:r>
          <a:r>
            <a:rPr lang="fr-CH" sz="1100" baseline="0" dirty="0">
              <a:effectLst/>
              <a:latin typeface="+mn-lt"/>
              <a:ea typeface="+mn-ea"/>
              <a:cs typeface="+mn-cs"/>
            </a:rPr>
            <a:t> </a:t>
          </a:r>
          <a:r>
            <a:rPr lang="fr-CH" sz="1100" baseline="0" dirty="0" err="1">
              <a:effectLst/>
              <a:latin typeface="+mn-lt"/>
              <a:ea typeface="+mn-ea"/>
              <a:cs typeface="+mn-cs"/>
            </a:rPr>
            <a:t>Energien</a:t>
          </a:r>
          <a:r>
            <a:rPr lang="fr-CH" sz="1100" baseline="0" dirty="0">
              <a:effectLst/>
              <a:latin typeface="+mn-lt"/>
              <a:ea typeface="+mn-ea"/>
              <a:cs typeface="+mn-cs"/>
            </a:rPr>
            <a:t>.</a:t>
          </a:r>
          <a:endParaRPr lang="fr-CH" dirty="0">
            <a:effectLst/>
          </a:endParaRPr>
        </a:p>
      </cdr:txBody>
    </cdr:sp>
  </cdr:relSizeAnchor>
  <cdr:relSizeAnchor xmlns:cdr="http://schemas.openxmlformats.org/drawingml/2006/chartDrawing">
    <cdr:from>
      <cdr:x>0.33533</cdr:x>
      <cdr:y>0.27028</cdr:y>
    </cdr:from>
    <cdr:to>
      <cdr:x>0.98815</cdr:x>
      <cdr:y>0.35451</cdr:y>
    </cdr:to>
    <cdr:sp macro="" textlink="">
      <cdr:nvSpPr>
        <cdr:cNvPr id="6" name="ZoneTexte 1"/>
        <cdr:cNvSpPr txBox="1"/>
      </cdr:nvSpPr>
      <cdr:spPr>
        <a:xfrm xmlns:a="http://schemas.openxmlformats.org/drawingml/2006/main">
          <a:off x="2579315" y="1200191"/>
          <a:ext cx="5021415" cy="3740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CH" sz="1200" dirty="0" err="1">
              <a:effectLst/>
              <a:latin typeface="+mn-lt"/>
              <a:ea typeface="+mn-ea"/>
              <a:cs typeface="+mn-cs"/>
            </a:rPr>
            <a:t>Totalsanierung</a:t>
          </a:r>
          <a:r>
            <a:rPr lang="fr-CH" sz="1200" dirty="0">
              <a:effectLst/>
              <a:latin typeface="+mn-lt"/>
              <a:ea typeface="+mn-ea"/>
              <a:cs typeface="+mn-cs"/>
            </a:rPr>
            <a:t> aller</a:t>
          </a:r>
          <a:r>
            <a:rPr lang="fr-CH" sz="1200" baseline="0" dirty="0">
              <a:effectLst/>
              <a:latin typeface="+mn-lt"/>
              <a:ea typeface="+mn-ea"/>
              <a:cs typeface="+mn-cs"/>
            </a:rPr>
            <a:t> vor 2000 </a:t>
          </a:r>
          <a:r>
            <a:rPr lang="fr-CH" sz="1200" baseline="0" dirty="0" err="1">
              <a:effectLst/>
              <a:latin typeface="+mn-lt"/>
              <a:ea typeface="+mn-ea"/>
              <a:cs typeface="+mn-cs"/>
            </a:rPr>
            <a:t>erstellten</a:t>
          </a:r>
          <a:r>
            <a:rPr lang="fr-CH" sz="1200" baseline="0" dirty="0">
              <a:effectLst/>
              <a:latin typeface="+mn-lt"/>
              <a:ea typeface="+mn-ea"/>
              <a:cs typeface="+mn-cs"/>
            </a:rPr>
            <a:t> </a:t>
          </a:r>
          <a:r>
            <a:rPr lang="fr-CH" sz="1200" baseline="0" dirty="0" err="1">
              <a:effectLst/>
              <a:latin typeface="+mn-lt"/>
              <a:ea typeface="+mn-ea"/>
              <a:cs typeface="+mn-cs"/>
            </a:rPr>
            <a:t>Gebäude</a:t>
          </a:r>
          <a:r>
            <a:rPr lang="fr-CH" sz="1200" baseline="0" dirty="0">
              <a:effectLst/>
              <a:latin typeface="+mn-lt"/>
              <a:ea typeface="+mn-ea"/>
              <a:cs typeface="+mn-cs"/>
            </a:rPr>
            <a:t> mit </a:t>
          </a:r>
          <a:r>
            <a:rPr lang="fr-CH" sz="1200" baseline="0" dirty="0" err="1">
              <a:effectLst/>
              <a:latin typeface="+mn-lt"/>
              <a:ea typeface="+mn-ea"/>
              <a:cs typeface="+mn-cs"/>
            </a:rPr>
            <a:t>einer</a:t>
          </a:r>
          <a:r>
            <a:rPr lang="fr-CH" sz="1200" baseline="0" dirty="0">
              <a:effectLst/>
              <a:latin typeface="+mn-lt"/>
              <a:ea typeface="+mn-ea"/>
              <a:cs typeface="+mn-cs"/>
            </a:rPr>
            <a:t> </a:t>
          </a:r>
          <a:r>
            <a:rPr lang="fr-CH" sz="1200" baseline="0" dirty="0" err="1">
              <a:effectLst/>
              <a:latin typeface="+mn-lt"/>
              <a:ea typeface="+mn-ea"/>
              <a:cs typeface="+mn-cs"/>
            </a:rPr>
            <a:t>Energiebezugsfläche</a:t>
          </a:r>
          <a:r>
            <a:rPr lang="fr-CH" sz="1200" baseline="0" dirty="0">
              <a:effectLst/>
              <a:latin typeface="+mn-lt"/>
              <a:ea typeface="+mn-ea"/>
              <a:cs typeface="+mn-cs"/>
            </a:rPr>
            <a:t> </a:t>
          </a:r>
          <a:r>
            <a:rPr lang="fr-CH" sz="1200" baseline="0" dirty="0" err="1">
              <a:effectLst/>
              <a:latin typeface="+mn-lt"/>
              <a:ea typeface="+mn-ea"/>
              <a:cs typeface="+mn-cs"/>
            </a:rPr>
            <a:t>von</a:t>
          </a:r>
          <a:r>
            <a:rPr lang="fr-CH" sz="1200" baseline="0" dirty="0">
              <a:effectLst/>
              <a:latin typeface="+mn-lt"/>
              <a:ea typeface="+mn-ea"/>
              <a:cs typeface="+mn-cs"/>
            </a:rPr>
            <a:t> </a:t>
          </a:r>
          <a:r>
            <a:rPr lang="fr-CH" sz="1200" baseline="0" dirty="0" err="1">
              <a:effectLst/>
              <a:latin typeface="+mn-lt"/>
              <a:ea typeface="+mn-ea"/>
              <a:cs typeface="+mn-cs"/>
            </a:rPr>
            <a:t>mehr</a:t>
          </a:r>
          <a:r>
            <a:rPr lang="fr-CH" sz="1200" baseline="0" dirty="0">
              <a:effectLst/>
              <a:latin typeface="+mn-lt"/>
              <a:ea typeface="+mn-ea"/>
              <a:cs typeface="+mn-cs"/>
            </a:rPr>
            <a:t> </a:t>
          </a:r>
          <a:r>
            <a:rPr lang="fr-CH" sz="1200" baseline="0" dirty="0" err="1">
              <a:effectLst/>
              <a:latin typeface="+mn-lt"/>
              <a:ea typeface="+mn-ea"/>
              <a:cs typeface="+mn-cs"/>
            </a:rPr>
            <a:t>als</a:t>
          </a:r>
          <a:r>
            <a:rPr lang="fr-CH" sz="1200" baseline="0" dirty="0">
              <a:effectLst/>
              <a:latin typeface="+mn-lt"/>
              <a:ea typeface="+mn-ea"/>
              <a:cs typeface="+mn-cs"/>
            </a:rPr>
            <a:t> 600 m</a:t>
          </a:r>
          <a:r>
            <a:rPr lang="fr-CH" sz="1200" baseline="30000" dirty="0">
              <a:effectLst/>
              <a:latin typeface="+mn-lt"/>
              <a:ea typeface="+mn-ea"/>
              <a:cs typeface="+mn-cs"/>
            </a:rPr>
            <a:t>2</a:t>
          </a:r>
          <a:r>
            <a:rPr lang="fr-CH" sz="1200" baseline="0" dirty="0">
              <a:effectLst/>
              <a:latin typeface="+mn-lt"/>
              <a:ea typeface="+mn-ea"/>
              <a:cs typeface="+mn-cs"/>
            </a:rPr>
            <a:t>.</a:t>
          </a:r>
          <a:endParaRPr lang="fr-CH" sz="1200" dirty="0">
            <a:effectLst/>
          </a:endParaRPr>
        </a:p>
      </cdr:txBody>
    </cdr:sp>
  </cdr:relSizeAnchor>
  <cdr:relSizeAnchor xmlns:cdr="http://schemas.openxmlformats.org/drawingml/2006/chartDrawing">
    <cdr:from>
      <cdr:x>0.33529</cdr:x>
      <cdr:y>0.18981</cdr:y>
    </cdr:from>
    <cdr:to>
      <cdr:x>0.98018</cdr:x>
      <cdr:y>0.2359</cdr:y>
    </cdr:to>
    <cdr:sp macro="" textlink="">
      <cdr:nvSpPr>
        <cdr:cNvPr id="7" name="ZoneTexte 1"/>
        <cdr:cNvSpPr txBox="1"/>
      </cdr:nvSpPr>
      <cdr:spPr>
        <a:xfrm xmlns:a="http://schemas.openxmlformats.org/drawingml/2006/main">
          <a:off x="3033092" y="1106554"/>
          <a:ext cx="5833899" cy="2680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CH" sz="1200" dirty="0" err="1">
              <a:effectLst/>
              <a:latin typeface="+mn-lt"/>
              <a:ea typeface="+mn-ea"/>
              <a:cs typeface="+mn-cs"/>
            </a:rPr>
            <a:t>Totalsanierung</a:t>
          </a:r>
          <a:r>
            <a:rPr lang="fr-CH" sz="1200" baseline="0" dirty="0">
              <a:effectLst/>
              <a:latin typeface="+mn-lt"/>
              <a:ea typeface="+mn-ea"/>
              <a:cs typeface="+mn-cs"/>
            </a:rPr>
            <a:t> </a:t>
          </a:r>
          <a:r>
            <a:rPr lang="fr-CH" sz="1200" baseline="0" dirty="0" err="1">
              <a:effectLst/>
              <a:latin typeface="+mn-lt"/>
              <a:ea typeface="+mn-ea"/>
              <a:cs typeface="+mn-cs"/>
            </a:rPr>
            <a:t>von</a:t>
          </a:r>
          <a:r>
            <a:rPr lang="fr-CH" sz="1200" baseline="0" dirty="0">
              <a:effectLst/>
              <a:latin typeface="+mn-lt"/>
              <a:ea typeface="+mn-ea"/>
              <a:cs typeface="+mn-cs"/>
            </a:rPr>
            <a:t> 6</a:t>
          </a:r>
          <a:r>
            <a:rPr lang="fr-CH" sz="1200" dirty="0">
              <a:effectLst/>
              <a:latin typeface="+mn-lt"/>
              <a:ea typeface="+mn-ea"/>
              <a:cs typeface="+mn-cs"/>
            </a:rPr>
            <a:t>0 % aller vor 2000 </a:t>
          </a:r>
          <a:r>
            <a:rPr lang="fr-CH" sz="1200" dirty="0" err="1">
              <a:effectLst/>
              <a:latin typeface="+mn-lt"/>
              <a:ea typeface="+mn-ea"/>
              <a:cs typeface="+mn-cs"/>
            </a:rPr>
            <a:t>erstellten</a:t>
          </a:r>
          <a:r>
            <a:rPr lang="fr-CH" sz="1200" baseline="0" dirty="0">
              <a:effectLst/>
              <a:latin typeface="+mn-lt"/>
              <a:ea typeface="+mn-ea"/>
              <a:cs typeface="+mn-cs"/>
            </a:rPr>
            <a:t> </a:t>
          </a:r>
          <a:r>
            <a:rPr lang="fr-CH" sz="1200" baseline="0" dirty="0" err="1">
              <a:effectLst/>
              <a:latin typeface="+mn-lt"/>
              <a:ea typeface="+mn-ea"/>
              <a:cs typeface="+mn-cs"/>
            </a:rPr>
            <a:t>Gebäude</a:t>
          </a:r>
          <a:r>
            <a:rPr lang="fr-CH" sz="1200" baseline="0" dirty="0">
              <a:effectLst/>
              <a:latin typeface="+mn-lt"/>
              <a:ea typeface="+mn-ea"/>
              <a:cs typeface="+mn-cs"/>
            </a:rPr>
            <a:t>.</a:t>
          </a:r>
          <a:endParaRPr lang="fr-CH" sz="1200" dirty="0">
            <a:effectLst/>
          </a:endParaRPr>
        </a:p>
      </cdr:txBody>
    </cdr:sp>
  </cdr:relSizeAnchor>
  <cdr:relSizeAnchor xmlns:cdr="http://schemas.openxmlformats.org/drawingml/2006/chartDrawing">
    <cdr:from>
      <cdr:x>0.33533</cdr:x>
      <cdr:y>0.03996</cdr:y>
    </cdr:from>
    <cdr:to>
      <cdr:x>0.98047</cdr:x>
      <cdr:y>0.08606</cdr:y>
    </cdr:to>
    <cdr:sp macro="" textlink="">
      <cdr:nvSpPr>
        <cdr:cNvPr id="20" name="ZoneTexte 1"/>
        <cdr:cNvSpPr txBox="1"/>
      </cdr:nvSpPr>
      <cdr:spPr>
        <a:xfrm xmlns:a="http://schemas.openxmlformats.org/drawingml/2006/main">
          <a:off x="2579315" y="177427"/>
          <a:ext cx="4962342" cy="2047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CH" sz="1200" dirty="0" err="1">
              <a:solidFill>
                <a:srgbClr val="FF0000"/>
              </a:solidFill>
              <a:effectLst/>
              <a:latin typeface="+mn-lt"/>
              <a:ea typeface="+mn-ea"/>
              <a:cs typeface="+mn-cs"/>
            </a:rPr>
            <a:t>Anvisierte</a:t>
          </a:r>
          <a:r>
            <a:rPr lang="fr-CH" sz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rPr>
            <a:t> </a:t>
          </a:r>
          <a:r>
            <a:rPr lang="fr-CH" sz="1200" dirty="0" err="1">
              <a:solidFill>
                <a:srgbClr val="FF0000"/>
              </a:solidFill>
              <a:effectLst/>
              <a:latin typeface="+mn-lt"/>
              <a:ea typeface="+mn-ea"/>
              <a:cs typeface="+mn-cs"/>
            </a:rPr>
            <a:t>Energieersparnis</a:t>
          </a:r>
          <a:r>
            <a:rPr lang="fr-CH" sz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rPr>
            <a:t> </a:t>
          </a:r>
          <a:r>
            <a:rPr lang="fr-CH" sz="1200" dirty="0" err="1">
              <a:solidFill>
                <a:srgbClr val="FF0000"/>
              </a:solidFill>
              <a:effectLst/>
              <a:latin typeface="+mn-lt"/>
              <a:ea typeface="+mn-ea"/>
              <a:cs typeface="+mn-cs"/>
            </a:rPr>
            <a:t>zwischen</a:t>
          </a:r>
          <a:r>
            <a:rPr lang="fr-CH" sz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rPr>
            <a:t> 2015 </a:t>
          </a:r>
          <a:r>
            <a:rPr lang="fr-CH" sz="1200" dirty="0" err="1">
              <a:solidFill>
                <a:srgbClr val="FF0000"/>
              </a:solidFill>
              <a:effectLst/>
              <a:latin typeface="+mn-lt"/>
              <a:ea typeface="+mn-ea"/>
              <a:cs typeface="+mn-cs"/>
            </a:rPr>
            <a:t>und</a:t>
          </a:r>
          <a:r>
            <a:rPr lang="fr-CH" sz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rPr>
            <a:t> 2035 </a:t>
          </a:r>
          <a:r>
            <a:rPr lang="fr-CH" sz="1200" dirty="0" err="1">
              <a:solidFill>
                <a:srgbClr val="FF0000"/>
              </a:solidFill>
              <a:effectLst/>
              <a:latin typeface="+mn-lt"/>
              <a:ea typeface="+mn-ea"/>
              <a:cs typeface="+mn-cs"/>
            </a:rPr>
            <a:t>im</a:t>
          </a:r>
          <a:r>
            <a:rPr lang="fr-CH" sz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rPr>
            <a:t> </a:t>
          </a:r>
          <a:r>
            <a:rPr lang="fr-CH" sz="1200" dirty="0" err="1">
              <a:solidFill>
                <a:srgbClr val="FF0000"/>
              </a:solidFill>
              <a:effectLst/>
              <a:latin typeface="+mn-lt"/>
              <a:ea typeface="+mn-ea"/>
              <a:cs typeface="+mn-cs"/>
            </a:rPr>
            <a:t>Bereich</a:t>
          </a:r>
          <a:r>
            <a:rPr lang="fr-CH" sz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rPr>
            <a:t> der </a:t>
          </a:r>
          <a:r>
            <a:rPr lang="fr-CH" sz="1200" dirty="0" err="1">
              <a:solidFill>
                <a:srgbClr val="FF0000"/>
              </a:solidFill>
              <a:effectLst/>
              <a:latin typeface="+mn-lt"/>
              <a:ea typeface="+mn-ea"/>
              <a:cs typeface="+mn-cs"/>
            </a:rPr>
            <a:t>Wärmeerzeugung</a:t>
          </a:r>
          <a:r>
            <a:rPr lang="fr-CH" sz="1200" dirty="0">
              <a:effectLst/>
              <a:latin typeface="+mn-lt"/>
              <a:ea typeface="+mn-ea"/>
              <a:cs typeface="+mn-cs"/>
            </a:rPr>
            <a:t>.</a:t>
          </a:r>
          <a:endParaRPr lang="fr-CH" sz="1200" dirty="0">
            <a:effectLst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0.71049</cdr:x>
      <cdr:y>0.18364</cdr:y>
    </cdr:from>
    <cdr:to>
      <cdr:x>0.98943</cdr:x>
      <cdr:y>0.81636</cdr:y>
    </cdr:to>
    <cdr:sp macro="" textlink="">
      <cdr:nvSpPr>
        <cdr:cNvPr id="3" name="Rechteck 1"/>
        <cdr:cNvSpPr/>
      </cdr:nvSpPr>
      <cdr:spPr>
        <a:xfrm xmlns:a="http://schemas.openxmlformats.org/drawingml/2006/main">
          <a:off x="3407564" y="544146"/>
          <a:ext cx="1337841" cy="1874872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</cdr:spPr>
      <cdr:txBody>
        <a:bodyPr xmlns:a="http://schemas.openxmlformats.org/drawingml/2006/main" wrap="square" lIns="9000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ts val="1140"/>
            </a:lnSpc>
            <a:spcAft>
              <a:spcPts val="500"/>
            </a:spcAft>
          </a:pPr>
          <a:r>
            <a:rPr lang="de-CH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Kohle</a:t>
          </a:r>
        </a:p>
        <a:p xmlns:a="http://schemas.openxmlformats.org/drawingml/2006/main">
          <a:pPr>
            <a:lnSpc>
              <a:spcPts val="1140"/>
            </a:lnSpc>
            <a:spcAft>
              <a:spcPts val="500"/>
            </a:spcAft>
          </a:pPr>
          <a:r>
            <a:rPr lang="de-CH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Weitere Energieträger</a:t>
          </a:r>
        </a:p>
        <a:p xmlns:a="http://schemas.openxmlformats.org/drawingml/2006/main">
          <a:pPr>
            <a:lnSpc>
              <a:spcPts val="1140"/>
            </a:lnSpc>
            <a:spcAft>
              <a:spcPts val="500"/>
            </a:spcAft>
          </a:pPr>
          <a:r>
            <a:rPr lang="de-CH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Solar</a:t>
          </a:r>
        </a:p>
        <a:p xmlns:a="http://schemas.openxmlformats.org/drawingml/2006/main">
          <a:pPr>
            <a:lnSpc>
              <a:spcPts val="1140"/>
            </a:lnSpc>
            <a:spcAft>
              <a:spcPts val="500"/>
            </a:spcAft>
          </a:pPr>
          <a:r>
            <a:rPr lang="de-CH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Fernwärme</a:t>
          </a:r>
        </a:p>
        <a:p xmlns:a="http://schemas.openxmlformats.org/drawingml/2006/main">
          <a:pPr>
            <a:lnSpc>
              <a:spcPts val="1140"/>
            </a:lnSpc>
            <a:spcAft>
              <a:spcPts val="500"/>
            </a:spcAft>
          </a:pPr>
          <a:r>
            <a:rPr lang="de-CH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Gas</a:t>
          </a:r>
        </a:p>
        <a:p xmlns:a="http://schemas.openxmlformats.org/drawingml/2006/main">
          <a:pPr>
            <a:lnSpc>
              <a:spcPts val="1140"/>
            </a:lnSpc>
            <a:spcAft>
              <a:spcPts val="500"/>
            </a:spcAft>
          </a:pPr>
          <a:r>
            <a:rPr lang="de-CH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Wärmepumpe</a:t>
          </a:r>
        </a:p>
        <a:p xmlns:a="http://schemas.openxmlformats.org/drawingml/2006/main">
          <a:pPr>
            <a:lnSpc>
              <a:spcPts val="1140"/>
            </a:lnSpc>
            <a:spcAft>
              <a:spcPts val="500"/>
            </a:spcAft>
          </a:pPr>
          <a:r>
            <a:rPr lang="de-CH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Holz</a:t>
          </a:r>
        </a:p>
        <a:p xmlns:a="http://schemas.openxmlformats.org/drawingml/2006/main">
          <a:pPr>
            <a:lnSpc>
              <a:spcPts val="1140"/>
            </a:lnSpc>
            <a:spcAft>
              <a:spcPts val="500"/>
            </a:spcAft>
          </a:pPr>
          <a:r>
            <a:rPr lang="de-CH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Elektrizität</a:t>
          </a:r>
        </a:p>
        <a:p xmlns:a="http://schemas.openxmlformats.org/drawingml/2006/main">
          <a:pPr>
            <a:lnSpc>
              <a:spcPts val="1140"/>
            </a:lnSpc>
            <a:spcAft>
              <a:spcPts val="500"/>
            </a:spcAft>
          </a:pPr>
          <a:r>
            <a:rPr lang="de-CH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Heizöl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46400" cy="49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2"/>
            <a:ext cx="2946400" cy="49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179"/>
            <a:ext cx="2946400" cy="49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31179"/>
            <a:ext cx="2946400" cy="49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6EAB39C-859A-4E42-899F-4650BDF95403}" type="slidenum">
              <a:rPr lang="fr-CH" altLang="fr-FR"/>
              <a:pPr/>
              <a:t>‹Nr.›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509423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46400" cy="49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2"/>
            <a:ext cx="2946400" cy="49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1" y="4716383"/>
            <a:ext cx="5438775" cy="4468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fr-FR" noProof="0"/>
              <a:t>Cliquez pour modifier les styles du texte du masque</a:t>
            </a:r>
          </a:p>
          <a:p>
            <a:pPr lvl="1"/>
            <a:r>
              <a:rPr lang="fr-CH" altLang="fr-FR" noProof="0"/>
              <a:t>Deuxième niveau</a:t>
            </a:r>
          </a:p>
          <a:p>
            <a:pPr lvl="2"/>
            <a:r>
              <a:rPr lang="fr-CH" altLang="fr-FR" noProof="0"/>
              <a:t>Troisième niveau</a:t>
            </a:r>
          </a:p>
          <a:p>
            <a:pPr lvl="3"/>
            <a:r>
              <a:rPr lang="fr-CH" altLang="fr-FR" noProof="0"/>
              <a:t>Quatrième niveau</a:t>
            </a:r>
          </a:p>
          <a:p>
            <a:pPr lvl="4"/>
            <a:r>
              <a:rPr lang="fr-CH" altLang="fr-FR" noProof="0"/>
              <a:t>Cinquième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179"/>
            <a:ext cx="2946400" cy="49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1179"/>
            <a:ext cx="2946400" cy="49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1365FDE-B305-4B95-B20C-BF8EDA5A4597}" type="slidenum">
              <a:rPr lang="fr-CH" altLang="fr-FR"/>
              <a:pPr/>
              <a:t>‹Nr.›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4576552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09688" y="284163"/>
            <a:ext cx="4090987" cy="3068637"/>
          </a:xfrm>
          <a:ln/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302493" y="3668762"/>
            <a:ext cx="6264696" cy="6048672"/>
          </a:xfrm>
        </p:spPr>
        <p:txBody>
          <a:bodyPr/>
          <a:lstStyle/>
          <a:p>
            <a:pPr>
              <a:defRPr/>
            </a:pPr>
            <a:endParaRPr lang="fr-CH" sz="1400" dirty="0"/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828" indent="-2857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2814" indent="-22856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9940" indent="-22856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065" indent="-22856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191" indent="-2285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318" indent="-2285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8443" indent="-2285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5568" indent="-2285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9F2D70-3D70-6447-AB80-91AA85A101C5}" type="slidenum">
              <a:rPr lang="fr-CH" altLang="fr-FR"/>
              <a:pPr eaLnBrk="1" hangingPunct="1">
                <a:spcBef>
                  <a:spcPct val="0"/>
                </a:spcBef>
              </a:pPr>
              <a:t>1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046689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518518" y="5036915"/>
            <a:ext cx="5688632" cy="3456384"/>
          </a:xfrm>
        </p:spPr>
        <p:txBody>
          <a:bodyPr>
            <a:normAutofit/>
          </a:bodyPr>
          <a:lstStyle/>
          <a:p>
            <a:pPr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SzPct val="70000"/>
              <a:defRPr/>
            </a:pPr>
            <a:endParaRPr lang="de-CH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3BDA77-36E5-4356-98EA-8B328A7F5C28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CH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C25AD2-39AA-4529-B508-E8439B54B48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414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7950" y="496888"/>
            <a:ext cx="4041775" cy="30305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518517" y="3886166"/>
            <a:ext cx="5760640" cy="5616696"/>
          </a:xfrm>
        </p:spPr>
        <p:txBody>
          <a:bodyPr/>
          <a:lstStyle/>
          <a:p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18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44" indent="-28574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991" indent="-22859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187" indent="-22859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384" indent="-22859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581" indent="-2285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776" indent="-2285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974" indent="-2285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170" indent="-2285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15E43EB-EFCE-49B7-AAC0-40D9EDA87928}" type="slidenum">
              <a:rPr lang="fr-CH" altLang="fr-FR" smtClean="0"/>
              <a:pPr/>
              <a:t>12</a:t>
            </a:fld>
            <a:endParaRPr lang="fr-CH" altLang="fr-FR"/>
          </a:p>
        </p:txBody>
      </p:sp>
      <p:sp>
        <p:nvSpPr>
          <p:cNvPr id="2" name="Notizen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37487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09688" y="284163"/>
            <a:ext cx="4322762" cy="32416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411414" y="3749702"/>
            <a:ext cx="6120680" cy="547438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9"/>
              </a:spcAft>
            </a:pPr>
            <a:endParaRPr lang="fr-CH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65FDE-B305-4B95-B20C-BF8EDA5A4597}" type="slidenum">
              <a:rPr lang="fr-CH" altLang="fr-FR" smtClean="0"/>
              <a:pPr/>
              <a:t>13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956810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65FDE-B305-4B95-B20C-BF8EDA5A4597}" type="slidenum">
              <a:rPr lang="fr-CH" altLang="fr-FR" smtClean="0"/>
              <a:pPr/>
              <a:t>14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019721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CH" noProof="0" dirty="0"/>
          </a:p>
        </p:txBody>
      </p:sp>
      <p:sp>
        <p:nvSpPr>
          <p:cNvPr id="4198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865" indent="-28533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332" indent="-2282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864" indent="-2282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397" indent="-2282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930" indent="-22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462" indent="-22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996" indent="-22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0528" indent="-22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77442FF-0140-434A-9EEC-D898FE2C3602}" type="slidenum">
              <a:rPr lang="fr-CH" altLang="fr-FR" smtClean="0"/>
              <a:pPr/>
              <a:t>15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846404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CH" noProof="0" dirty="0"/>
          </a:p>
        </p:txBody>
      </p:sp>
      <p:sp>
        <p:nvSpPr>
          <p:cNvPr id="4198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865" indent="-28533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332" indent="-2282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864" indent="-2282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397" indent="-2282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930" indent="-22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462" indent="-22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996" indent="-22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0528" indent="-22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77442FF-0140-434A-9EEC-D898FE2C3602}" type="slidenum">
              <a:rPr lang="fr-CH" altLang="fr-FR" smtClean="0"/>
              <a:pPr/>
              <a:t>16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912005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4400" y="496888"/>
            <a:ext cx="4968875" cy="37258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65FDE-B305-4B95-B20C-BF8EDA5A4597}" type="slidenum">
              <a:rPr lang="fr-CH" altLang="fr-FR" smtClean="0"/>
              <a:pPr/>
              <a:t>17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42891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799"/>
              </a:spcAft>
            </a:pPr>
            <a:endParaRPr lang="de-CH" sz="1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D6DC1-C56A-2543-9F01-D1F3457EEAA8}" type="slidenum">
              <a:rPr lang="fr-CH" altLang="fr-FR" smtClean="0"/>
              <a:pPr/>
              <a:t>18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3526589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65FDE-B305-4B95-B20C-BF8EDA5A4597}" type="slidenum">
              <a:rPr lang="fr-CH" altLang="fr-FR" smtClean="0"/>
              <a:pPr/>
              <a:t>19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47590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0600" y="427038"/>
            <a:ext cx="4451350" cy="3338512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538833" y="4018563"/>
            <a:ext cx="5904655" cy="533029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65FDE-B305-4B95-B20C-BF8EDA5A4597}" type="slidenum">
              <a:rPr lang="fr-CH" altLang="fr-FR" smtClean="0"/>
              <a:pPr/>
              <a:t>2</a:t>
            </a:fld>
            <a:endParaRPr lang="fr-CH" altLang="fr-FR" dirty="0"/>
          </a:p>
        </p:txBody>
      </p:sp>
    </p:spTree>
    <p:extLst>
      <p:ext uri="{BB962C8B-B14F-4D97-AF65-F5344CB8AC3E}">
        <p14:creationId xmlns:p14="http://schemas.microsoft.com/office/powerpoint/2010/main" val="33069796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7203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325781">
              <a:defRPr/>
            </a:pPr>
            <a:endParaRPr lang="fr-FR" alt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58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65FDE-B305-4B95-B20C-BF8EDA5A4597}" type="slidenum">
              <a:rPr lang="fr-CH" altLang="fr-FR" smtClean="0"/>
              <a:pPr/>
              <a:t>22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6810373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5988" y="427038"/>
            <a:ext cx="4965700" cy="37242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518524" y="4538040"/>
            <a:ext cx="5688631" cy="4468654"/>
          </a:xfrm>
        </p:spPr>
        <p:txBody>
          <a:bodyPr/>
          <a:lstStyle/>
          <a:p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D6DC1-C56A-2543-9F01-D1F3457EEAA8}" type="slidenum">
              <a:rPr lang="fr-CH" altLang="fr-FR" smtClean="0"/>
              <a:pPr/>
              <a:t>23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205446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84225" y="696913"/>
            <a:ext cx="5260975" cy="3944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59827" y="5813447"/>
            <a:ext cx="5743655" cy="2377784"/>
          </a:xfrm>
        </p:spPr>
        <p:txBody>
          <a:bodyPr/>
          <a:lstStyle/>
          <a:p>
            <a:endParaRPr lang="fr-CH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D6DC1-C56A-2543-9F01-D1F3457EEAA8}" type="slidenum">
              <a:rPr lang="fr-CH" altLang="fr-FR" smtClean="0"/>
              <a:pPr/>
              <a:t>24</a:t>
            </a:fld>
            <a:endParaRPr lang="fr-CH" altLang="fr-FR" dirty="0"/>
          </a:p>
        </p:txBody>
      </p:sp>
    </p:spTree>
    <p:extLst>
      <p:ext uri="{BB962C8B-B14F-4D97-AF65-F5344CB8AC3E}">
        <p14:creationId xmlns:p14="http://schemas.microsoft.com/office/powerpoint/2010/main" val="33506113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924754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CH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65FDE-B305-4B95-B20C-BF8EDA5A4597}" type="slidenum">
              <a:rPr lang="fr-CH" altLang="fr-FR" smtClean="0"/>
              <a:pPr/>
              <a:t>25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944693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400" baseline="0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65FDE-B305-4B95-B20C-BF8EDA5A4597}" type="slidenum">
              <a:rPr lang="fr-CH" altLang="fr-FR" smtClean="0"/>
              <a:pPr/>
              <a:t>26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6874316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7589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325781">
              <a:defRPr/>
            </a:pPr>
            <a:endParaRPr lang="fr-FR" sz="14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sz="1400" dirty="0"/>
          </a:p>
          <a:p>
            <a:pPr defTabSz="914330">
              <a:defRPr/>
            </a:pPr>
            <a:endParaRPr lang="fr-FR" alt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D6DC1-C56A-2543-9F01-D1F3457EEAA8}" type="slidenum">
              <a:rPr lang="fr-CH" altLang="fr-FR" smtClean="0"/>
              <a:pPr/>
              <a:t>28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2671775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236663" y="284163"/>
            <a:ext cx="4130675" cy="3097212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274652" y="3740770"/>
            <a:ext cx="6292537" cy="590465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CH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65FDE-B305-4B95-B20C-BF8EDA5A4597}" type="slidenum">
              <a:rPr lang="fr-CH" altLang="fr-FR" smtClean="0"/>
              <a:pPr/>
              <a:t>29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884324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65FDE-B305-4B95-B20C-BF8EDA5A4597}" type="slidenum">
              <a:rPr lang="fr-CH" altLang="fr-FR" smtClean="0"/>
              <a:pPr/>
              <a:t>3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8746886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5624018" y="13569540"/>
            <a:ext cx="4302625" cy="715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73" tIns="66690" rIns="133373" bIns="66690" anchor="b"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fld id="{82E2DF93-392B-4454-BB21-8BCA96C44241}" type="slidenum">
              <a:rPr lang="en-GB" altLang="fr-FR">
                <a:solidFill>
                  <a:srgbClr val="EEECE1"/>
                </a:solidFill>
                <a:latin typeface="Tahoma" pitchFamily="34" charset="0"/>
              </a:rPr>
              <a:pPr algn="r" eaLnBrk="1" hangingPunct="1">
                <a:spcBef>
                  <a:spcPct val="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</a:pPr>
              <a:t>30</a:t>
            </a:fld>
            <a:endParaRPr lang="en-GB" altLang="fr-FR">
              <a:solidFill>
                <a:srgbClr val="EEECE1"/>
              </a:solidFill>
              <a:latin typeface="Tahoma" pitchFamily="34" charset="0"/>
            </a:endParaRPr>
          </a:p>
        </p:txBody>
      </p:sp>
      <p:sp>
        <p:nvSpPr>
          <p:cNvPr id="40963" name="Rectangle 7"/>
          <p:cNvSpPr txBox="1">
            <a:spLocks noGrp="1" noChangeArrowheads="1"/>
          </p:cNvSpPr>
          <p:nvPr/>
        </p:nvSpPr>
        <p:spPr bwMode="auto">
          <a:xfrm>
            <a:off x="5621703" y="13567262"/>
            <a:ext cx="4302625" cy="715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2547" tIns="66272" rIns="132547" bIns="66272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5798D0B-52E6-4820-BFB2-2CCB310AC7DD}" type="slidenum">
              <a:rPr lang="fr-CH" altLang="fr-FR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30</a:t>
            </a:fld>
            <a:endParaRPr lang="fr-CH" altLang="fr-FR">
              <a:solidFill>
                <a:srgbClr val="000000"/>
              </a:solidFill>
            </a:endParaRPr>
          </a:p>
        </p:txBody>
      </p:sp>
      <p:sp>
        <p:nvSpPr>
          <p:cNvPr id="4096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1625" y="211138"/>
            <a:ext cx="6315075" cy="4735512"/>
          </a:xfrm>
          <a:ln/>
        </p:spPr>
      </p:sp>
      <p:sp>
        <p:nvSpPr>
          <p:cNvPr id="40965" name="Notizenplatzhalter 2"/>
          <p:cNvSpPr>
            <a:spLocks noGrp="1"/>
          </p:cNvSpPr>
          <p:nvPr>
            <p:ph type="body" idx="1"/>
          </p:nvPr>
        </p:nvSpPr>
        <p:spPr>
          <a:xfrm>
            <a:off x="302494" y="5180999"/>
            <a:ext cx="6120680" cy="33134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2498" tIns="66250" rIns="132498" bIns="66250"/>
          <a:lstStyle/>
          <a:p>
            <a:pPr eaLnBrk="1" hangingPunct="1"/>
            <a:endParaRPr lang="de-CH" altLang="fr-FR" sz="1400" b="1" dirty="0">
              <a:latin typeface="Arial" pitchFamily="34" charset="0"/>
            </a:endParaRPr>
          </a:p>
        </p:txBody>
      </p:sp>
      <p:sp>
        <p:nvSpPr>
          <p:cNvPr id="40966" name="Foliennummernplatzhalter 3"/>
          <p:cNvSpPr txBox="1">
            <a:spLocks noGrp="1"/>
          </p:cNvSpPr>
          <p:nvPr/>
        </p:nvSpPr>
        <p:spPr bwMode="auto">
          <a:xfrm>
            <a:off x="5624022" y="13567262"/>
            <a:ext cx="4300307" cy="71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2498" tIns="66250" rIns="132498" bIns="66250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58AD03A-0CE3-4F59-AC6F-12C815FDAFC8}" type="slidenum">
              <a:rPr lang="de-CH" altLang="fr-FR" sz="160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30</a:t>
            </a:fld>
            <a:endParaRPr lang="de-CH" altLang="fr-FR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9637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5624018" y="13569540"/>
            <a:ext cx="4302625" cy="715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73" tIns="66690" rIns="133373" bIns="66690" anchor="b"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fld id="{82E2DF93-392B-4454-BB21-8BCA96C44241}" type="slidenum">
              <a:rPr lang="en-GB" altLang="fr-FR">
                <a:solidFill>
                  <a:srgbClr val="EEECE1"/>
                </a:solidFill>
                <a:latin typeface="Tahoma" pitchFamily="34" charset="0"/>
              </a:rPr>
              <a:pPr algn="r" eaLnBrk="1" hangingPunct="1">
                <a:spcBef>
                  <a:spcPct val="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</a:pPr>
              <a:t>31</a:t>
            </a:fld>
            <a:endParaRPr lang="en-GB" altLang="fr-FR">
              <a:solidFill>
                <a:srgbClr val="EEECE1"/>
              </a:solidFill>
              <a:latin typeface="Tahoma" pitchFamily="34" charset="0"/>
            </a:endParaRPr>
          </a:p>
        </p:txBody>
      </p:sp>
      <p:sp>
        <p:nvSpPr>
          <p:cNvPr id="40963" name="Rectangle 7"/>
          <p:cNvSpPr txBox="1">
            <a:spLocks noGrp="1" noChangeArrowheads="1"/>
          </p:cNvSpPr>
          <p:nvPr/>
        </p:nvSpPr>
        <p:spPr bwMode="auto">
          <a:xfrm>
            <a:off x="5621703" y="13567262"/>
            <a:ext cx="4302625" cy="715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2547" tIns="66272" rIns="132547" bIns="66272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5798D0B-52E6-4820-BFB2-2CCB310AC7DD}" type="slidenum">
              <a:rPr lang="fr-CH" altLang="fr-FR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31</a:t>
            </a:fld>
            <a:endParaRPr lang="fr-CH" altLang="fr-FR">
              <a:solidFill>
                <a:srgbClr val="000000"/>
              </a:solidFill>
            </a:endParaRPr>
          </a:p>
        </p:txBody>
      </p:sp>
      <p:sp>
        <p:nvSpPr>
          <p:cNvPr id="4096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1625" y="211138"/>
            <a:ext cx="6315075" cy="4735512"/>
          </a:xfrm>
          <a:ln/>
        </p:spPr>
      </p:sp>
      <p:sp>
        <p:nvSpPr>
          <p:cNvPr id="40965" name="Notizenplatzhalter 2"/>
          <p:cNvSpPr>
            <a:spLocks noGrp="1"/>
          </p:cNvSpPr>
          <p:nvPr>
            <p:ph type="body" idx="1"/>
          </p:nvPr>
        </p:nvSpPr>
        <p:spPr>
          <a:xfrm>
            <a:off x="302494" y="5180999"/>
            <a:ext cx="6120680" cy="33134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2498" tIns="66250" rIns="132498" bIns="66250"/>
          <a:lstStyle/>
          <a:p>
            <a:pPr eaLnBrk="1" hangingPunct="1"/>
            <a:endParaRPr lang="de-CH" altLang="fr-FR" sz="1400" b="0" dirty="0">
              <a:latin typeface="Arial" pitchFamily="34" charset="0"/>
            </a:endParaRPr>
          </a:p>
        </p:txBody>
      </p:sp>
      <p:sp>
        <p:nvSpPr>
          <p:cNvPr id="40966" name="Foliennummernplatzhalter 3"/>
          <p:cNvSpPr txBox="1">
            <a:spLocks noGrp="1"/>
          </p:cNvSpPr>
          <p:nvPr/>
        </p:nvSpPr>
        <p:spPr bwMode="auto">
          <a:xfrm>
            <a:off x="5624022" y="13567262"/>
            <a:ext cx="4300307" cy="71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2498" tIns="66250" rIns="132498" bIns="66250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58AD03A-0CE3-4F59-AC6F-12C815FDAFC8}" type="slidenum">
              <a:rPr lang="de-CH" altLang="fr-FR" sz="160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31</a:t>
            </a:fld>
            <a:endParaRPr lang="de-CH" altLang="fr-FR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0439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5988" y="212725"/>
            <a:ext cx="4965700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302493" y="4172819"/>
            <a:ext cx="6048672" cy="4968552"/>
          </a:xfrm>
        </p:spPr>
        <p:txBody>
          <a:bodyPr/>
          <a:lstStyle/>
          <a:p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65FDE-B305-4B95-B20C-BF8EDA5A4597}" type="slidenum">
              <a:rPr lang="fr-CH" altLang="fr-FR" smtClean="0"/>
              <a:pPr/>
              <a:t>32</a:t>
            </a:fld>
            <a:endParaRPr lang="fr-CH" altLang="fr-FR" dirty="0"/>
          </a:p>
        </p:txBody>
      </p:sp>
    </p:spTree>
    <p:extLst>
      <p:ext uri="{BB962C8B-B14F-4D97-AF65-F5344CB8AC3E}">
        <p14:creationId xmlns:p14="http://schemas.microsoft.com/office/powerpoint/2010/main" val="15342733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44" indent="-28574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991" indent="-22859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187" indent="-22859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384" indent="-22859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581" indent="-2285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776" indent="-2285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974" indent="-2285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170" indent="-2285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15E43EB-EFCE-49B7-AAC0-40D9EDA87928}" type="slidenum">
              <a:rPr lang="fr-CH" altLang="fr-FR" smtClean="0"/>
              <a:pPr/>
              <a:t>33</a:t>
            </a:fld>
            <a:endParaRPr lang="fr-CH" altLang="fr-FR"/>
          </a:p>
        </p:txBody>
      </p:sp>
      <p:sp>
        <p:nvSpPr>
          <p:cNvPr id="2" name="Notizen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CH" sz="1400" baseline="0" dirty="0"/>
          </a:p>
        </p:txBody>
      </p:sp>
    </p:spTree>
    <p:extLst>
      <p:ext uri="{BB962C8B-B14F-4D97-AF65-F5344CB8AC3E}">
        <p14:creationId xmlns:p14="http://schemas.microsoft.com/office/powerpoint/2010/main" val="4085992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65FDE-B305-4B95-B20C-BF8EDA5A4597}" type="slidenum">
              <a:rPr lang="fr-CH" altLang="fr-FR" smtClean="0"/>
              <a:pPr/>
              <a:t>4</a:t>
            </a:fld>
            <a:endParaRPr lang="fr-CH" altLang="fr-FR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CH" sz="1400" baseline="0" dirty="0"/>
          </a:p>
        </p:txBody>
      </p:sp>
    </p:spTree>
    <p:extLst>
      <p:ext uri="{BB962C8B-B14F-4D97-AF65-F5344CB8AC3E}">
        <p14:creationId xmlns:p14="http://schemas.microsoft.com/office/powerpoint/2010/main" val="2725872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22350" y="284163"/>
            <a:ext cx="4572000" cy="3429000"/>
          </a:xfrm>
        </p:spPr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65FDE-B305-4B95-B20C-BF8EDA5A4597}" type="slidenum">
              <a:rPr lang="fr-CH" altLang="fr-FR" smtClean="0"/>
              <a:pPr/>
              <a:t>5</a:t>
            </a:fld>
            <a:endParaRPr lang="fr-CH" altLang="fr-FR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11"/>
          </p:nvPr>
        </p:nvSpPr>
        <p:spPr>
          <a:xfrm>
            <a:off x="446510" y="3812778"/>
            <a:ext cx="5904656" cy="5184576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CH" sz="1400" baseline="0" dirty="0"/>
          </a:p>
        </p:txBody>
      </p:sp>
    </p:spTree>
    <p:extLst>
      <p:ext uri="{BB962C8B-B14F-4D97-AF65-F5344CB8AC3E}">
        <p14:creationId xmlns:p14="http://schemas.microsoft.com/office/powerpoint/2010/main" val="2219215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65FDE-B305-4B95-B20C-BF8EDA5A4597}" type="slidenum">
              <a:rPr lang="fr-CH" altLang="fr-FR" smtClean="0"/>
              <a:pPr/>
              <a:t>6</a:t>
            </a:fld>
            <a:endParaRPr lang="fr-CH" altLang="fr-FR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CH" sz="1400" baseline="0" dirty="0"/>
          </a:p>
        </p:txBody>
      </p:sp>
    </p:spTree>
    <p:extLst>
      <p:ext uri="{BB962C8B-B14F-4D97-AF65-F5344CB8AC3E}">
        <p14:creationId xmlns:p14="http://schemas.microsoft.com/office/powerpoint/2010/main" val="950978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699" name="Espace réservé des notes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6383"/>
            <a:ext cx="5887739" cy="4785027"/>
          </a:xfrm>
          <a:noFill/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marL="0" marR="0" lvl="0" indent="0" algn="l" defTabSz="91299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CH" altLang="de-DE" sz="1100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831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sz="1400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066" fontAlgn="auto">
              <a:spcBef>
                <a:spcPts val="0"/>
              </a:spcBef>
              <a:spcAft>
                <a:spcPts val="0"/>
              </a:spcAft>
              <a:defRPr/>
            </a:pPr>
            <a:fld id="{3C8D6DC1-C56A-2543-9F01-D1F3457EEAA8}" type="slidenum">
              <a:rPr lang="fr-CH" altLang="fr-FR" sz="1700">
                <a:solidFill>
                  <a:prstClr val="black"/>
                </a:solidFill>
                <a:latin typeface="Calibri"/>
              </a:rPr>
              <a:pPr defTabSz="913066"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fr-CH" altLang="fr-FR" sz="17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4403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CH" sz="14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066" fontAlgn="auto">
              <a:spcBef>
                <a:spcPts val="0"/>
              </a:spcBef>
              <a:spcAft>
                <a:spcPts val="0"/>
              </a:spcAft>
              <a:defRPr/>
            </a:pPr>
            <a:fld id="{3C8D6DC1-C56A-2543-9F01-D1F3457EEAA8}" type="slidenum">
              <a:rPr lang="fr-CH" altLang="fr-FR" sz="1700">
                <a:solidFill>
                  <a:prstClr val="black"/>
                </a:solidFill>
                <a:latin typeface="Calibri"/>
              </a:rPr>
              <a:pPr defTabSz="913066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fr-CH" altLang="fr-FR" sz="17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2760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1913"/>
            <a:ext cx="9151938" cy="342900"/>
          </a:xfrm>
          <a:prstGeom prst="rect">
            <a:avLst/>
          </a:prstGeom>
          <a:gradFill rotWithShape="1">
            <a:gsLst>
              <a:gs pos="0">
                <a:srgbClr val="4D4D4D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51938" cy="125413"/>
          </a:xfrm>
          <a:prstGeom prst="rect">
            <a:avLst/>
          </a:prstGeom>
          <a:solidFill>
            <a:srgbClr val="E128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7938" y="6534150"/>
            <a:ext cx="9151938" cy="323850"/>
          </a:xfrm>
          <a:prstGeom prst="rect">
            <a:avLst/>
          </a:prstGeom>
          <a:gradFill rotWithShape="1">
            <a:gsLst>
              <a:gs pos="0">
                <a:srgbClr val="4D4D4D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58800" y="6740525"/>
            <a:ext cx="8585200" cy="125413"/>
          </a:xfrm>
          <a:prstGeom prst="rect">
            <a:avLst/>
          </a:prstGeom>
          <a:solidFill>
            <a:srgbClr val="E128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pic>
        <p:nvPicPr>
          <p:cNvPr id="8" name="Picture 8" descr="log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4863" y="6081713"/>
            <a:ext cx="701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4213" y="1658938"/>
            <a:ext cx="7772400" cy="1082675"/>
          </a:xfrm>
          <a:ln w="57150">
            <a:solidFill>
              <a:srgbClr val="4D4D4D"/>
            </a:solidFill>
            <a:miter lim="800000"/>
            <a:headEnd/>
            <a:tailEnd/>
          </a:ln>
        </p:spPr>
        <p:txBody>
          <a:bodyPr/>
          <a:lstStyle>
            <a:lvl1pPr algn="ctr">
              <a:lnSpc>
                <a:spcPct val="170000"/>
              </a:lnSpc>
              <a:defRPr sz="3600"/>
            </a:lvl1pPr>
          </a:lstStyle>
          <a:p>
            <a:pPr lvl="0"/>
            <a:r>
              <a:rPr lang="fr-CH" altLang="fr-FR" noProof="0"/>
              <a:t>Cliquez pour modifier le style du titre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36988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r-CH" altLang="fr-FR" noProof="0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387210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altLang="fr-FR"/>
              <a:t>Valais, Terre d'énergies: Vision 2060 et objectifs 2035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614E96-AFFC-4E64-8518-A2001C1634BD}" type="slidenum">
              <a:rPr lang="fr-CH" altLang="fr-FR"/>
              <a:pPr/>
              <a:t>‹Nr.›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782276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4975" y="215900"/>
            <a:ext cx="2108200" cy="616585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15900"/>
            <a:ext cx="6175375" cy="616585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altLang="fr-FR"/>
              <a:t>Valais, Terre d'énergies: Vision 2060 et objectifs 2035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6A1795-CC07-4176-A80E-8D3FCE488323}" type="slidenum">
              <a:rPr lang="fr-CH" altLang="fr-FR"/>
              <a:pPr/>
              <a:t>‹Nr.›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72020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1913"/>
            <a:ext cx="9151938" cy="342900"/>
          </a:xfrm>
          <a:prstGeom prst="rect">
            <a:avLst/>
          </a:prstGeom>
          <a:gradFill rotWithShape="1">
            <a:gsLst>
              <a:gs pos="0">
                <a:srgbClr val="4D4D4D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51938" cy="125413"/>
          </a:xfrm>
          <a:prstGeom prst="rect">
            <a:avLst/>
          </a:prstGeom>
          <a:solidFill>
            <a:srgbClr val="E128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7938" y="6534150"/>
            <a:ext cx="9151938" cy="323850"/>
          </a:xfrm>
          <a:prstGeom prst="rect">
            <a:avLst/>
          </a:prstGeom>
          <a:gradFill rotWithShape="1">
            <a:gsLst>
              <a:gs pos="0">
                <a:srgbClr val="4D4D4D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58800" y="6740525"/>
            <a:ext cx="8585200" cy="125413"/>
          </a:xfrm>
          <a:prstGeom prst="rect">
            <a:avLst/>
          </a:prstGeom>
          <a:solidFill>
            <a:srgbClr val="E128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8" name="Picture 8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6081713"/>
            <a:ext cx="701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4213" y="1658938"/>
            <a:ext cx="7772400" cy="1082675"/>
          </a:xfrm>
          <a:ln w="57150">
            <a:solidFill>
              <a:srgbClr val="4D4D4D"/>
            </a:solidFill>
            <a:miter lim="800000"/>
            <a:headEnd/>
            <a:tailEnd/>
          </a:ln>
        </p:spPr>
        <p:txBody>
          <a:bodyPr/>
          <a:lstStyle>
            <a:lvl1pPr algn="ctr">
              <a:lnSpc>
                <a:spcPct val="170000"/>
              </a:lnSpc>
              <a:defRPr sz="3600"/>
            </a:lvl1pPr>
          </a:lstStyle>
          <a:p>
            <a:pPr lvl="0"/>
            <a:r>
              <a:rPr lang="fr-FR" noProof="0"/>
              <a:t>Modifiez le style du titre</a:t>
            </a:r>
            <a:endParaRPr lang="fr-CH" noProof="0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36988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r-FR" noProof="0"/>
              <a:t>Modifiez le style des sous-titres du masque</a:t>
            </a:r>
            <a:endParaRPr lang="fr-CH" noProof="0"/>
          </a:p>
        </p:txBody>
      </p:sp>
    </p:spTree>
    <p:extLst>
      <p:ext uri="{BB962C8B-B14F-4D97-AF65-F5344CB8AC3E}">
        <p14:creationId xmlns:p14="http://schemas.microsoft.com/office/powerpoint/2010/main" val="147632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eaLnBrk="1" fontAlgn="base" hangingPunct="1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r>
              <a:rPr lang="fr-CH">
                <a:solidFill>
                  <a:srgbClr val="000000"/>
                </a:solidFill>
              </a:rPr>
              <a:t>Valais, Terre d'énergies: Vision 2060 et objectifs 2035</a:t>
            </a:r>
            <a:endParaRPr lang="fr-CH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D32BF-E295-4982-94B4-DDE8321E2419}" type="slidenum">
              <a:rPr lang="fr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fr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665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>
                <a:solidFill>
                  <a:srgbClr val="000000"/>
                </a:solidFill>
              </a:rPr>
              <a:t>Valais, Terre d'énergies: Vision 2060 et objectifs 2035</a:t>
            </a:r>
            <a:endParaRPr lang="fr-CH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7C7FC-FCE0-4DB1-A7D7-8F50063168DE}" type="slidenum">
              <a:rPr lang="fr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fr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509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8313" y="1125538"/>
            <a:ext cx="4135437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56150" y="1125538"/>
            <a:ext cx="41370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>
                <a:solidFill>
                  <a:srgbClr val="000000"/>
                </a:solidFill>
              </a:rPr>
              <a:t>Valais, Terre d'énergies: Vision 2060 et objectifs 2035</a:t>
            </a:r>
            <a:endParaRPr lang="fr-CH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60279-A075-4854-BB34-07BEE355CE73}" type="slidenum">
              <a:rPr lang="fr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fr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400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>
                <a:solidFill>
                  <a:srgbClr val="000000"/>
                </a:solidFill>
              </a:rPr>
              <a:t>Valais, Terre d'énergies: Vision 2060 et objectifs 2035</a:t>
            </a:r>
            <a:endParaRPr lang="fr-CH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5F12C-6609-45C4-96E3-D279B20FA92D}" type="slidenum">
              <a:rPr lang="fr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fr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559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CH"/>
              <a:t>Valais, Terre d'énergies: Vision 2060 et objectifs 2035</a:t>
            </a:r>
            <a:endParaRPr lang="fr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07504" y="6597352"/>
            <a:ext cx="431800" cy="400110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480B83C-93FA-4A4C-994A-E2BFA31CE78B}" type="slidenum">
              <a:rPr lang="fr-CH" smtClean="0"/>
              <a:pPr>
                <a:defRPr/>
              </a:pPr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88729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CH"/>
              <a:t>Valais, Terre d'énergies: Vision 2060 et objectifs 2035</a:t>
            </a:r>
            <a:endParaRPr lang="fr-CH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07504" y="6597352"/>
            <a:ext cx="431800" cy="400110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5E70568-EF67-459B-84C1-9FA7FBBF5843}" type="slidenum">
              <a:rPr lang="fr-CH" smtClean="0"/>
              <a:pPr>
                <a:defRPr/>
              </a:pPr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9043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>
                <a:solidFill>
                  <a:srgbClr val="000000"/>
                </a:solidFill>
              </a:rPr>
              <a:t>Valais, Terre d'énergies: Vision 2060 et objectifs 2035</a:t>
            </a:r>
            <a:endParaRPr lang="fr-CH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EF498-B6EA-4B63-AFFC-C5AC73391658}" type="slidenum">
              <a:rPr lang="fr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fr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78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CH" altLang="fr-FR"/>
              <a:t>Valais, Terre d'énergies: Vision 2060 et objectifs 2035</a:t>
            </a:r>
            <a:endParaRPr lang="fr-CH" altLang="fr-F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07504" y="6597352"/>
            <a:ext cx="431800" cy="400110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0497AA-87FD-4FB1-B8C5-23F3A6DF3792}" type="slidenum">
              <a:rPr lang="fr-CH" altLang="fr-FR" smtClean="0"/>
              <a:pPr/>
              <a:t>‹Nr.›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326321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dirty="0"/>
              <a:t>Cliquez sur l'icône pour ajouter une image</a:t>
            </a:r>
            <a:endParaRPr lang="fr-CH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>
                <a:solidFill>
                  <a:srgbClr val="000000"/>
                </a:solidFill>
              </a:rPr>
              <a:t>Valais, Terre d'énergies: Vision 2060 et objectifs 2035</a:t>
            </a:r>
            <a:endParaRPr lang="fr-CH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7F93-349D-4373-B410-BF1EB6907FB3}" type="slidenum">
              <a:rPr lang="fr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fr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9971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>
                <a:solidFill>
                  <a:srgbClr val="000000"/>
                </a:solidFill>
              </a:rPr>
              <a:t>Valais, Terre d'énergies: Vision 2060 et objectifs 2035</a:t>
            </a:r>
            <a:endParaRPr lang="fr-CH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F52E1-17BD-4CFC-9D30-5DF445024D73}" type="slidenum">
              <a:rPr lang="fr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fr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23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4975" y="215900"/>
            <a:ext cx="2108200" cy="616585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15900"/>
            <a:ext cx="6175375" cy="616585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>
                <a:solidFill>
                  <a:srgbClr val="000000"/>
                </a:solidFill>
              </a:rPr>
              <a:t>Valais, Terre d'énergies: Vision 2060 et objectifs 2035</a:t>
            </a:r>
            <a:endParaRPr lang="fr-CH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2D934-8186-4D91-BD9E-AA1F406FF010}" type="slidenum">
              <a:rPr lang="fr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fr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9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CH" altLang="fr-FR"/>
              <a:t>Valais, Terre d'énergies: Vision 2060 et objectifs 2035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07504" y="6597352"/>
            <a:ext cx="431800" cy="400110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BE5F1F-FE59-43B8-90AC-E383544AA469}" type="slidenum">
              <a:rPr lang="fr-CH" altLang="fr-FR" smtClean="0"/>
              <a:pPr/>
              <a:t>‹Nr.›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555156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8313" y="1125538"/>
            <a:ext cx="4135437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56150" y="1125538"/>
            <a:ext cx="41370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altLang="fr-FR"/>
              <a:t>Valais, Terre d'énergies: Vision 2060 et objectifs 2035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CAF73E-E681-4981-B36B-3854B49DBB7A}" type="slidenum">
              <a:rPr lang="fr-CH" altLang="fr-FR"/>
              <a:pPr/>
              <a:t>‹Nr.›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670360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altLang="fr-FR"/>
              <a:t>Valais, Terre d'énergies: Vision 2060 et objectifs 2035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51A81C-BDC6-43C3-8CF5-301BEF5C283D}" type="slidenum">
              <a:rPr lang="fr-CH" altLang="fr-FR"/>
              <a:pPr/>
              <a:t>‹Nr.›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996986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altLang="fr-FR"/>
              <a:t>Valais, Terre d'énergies: Vision 2060 et objectifs 2035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11B7A4-8E9D-4F15-BEB5-AAA98B08505B}" type="slidenum">
              <a:rPr lang="fr-CH" altLang="fr-FR"/>
              <a:pPr/>
              <a:t>‹Nr.›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646144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CH" altLang="fr-FR"/>
              <a:t>Valais, Terre d'énergies: Vision 2060 et objectifs 2035</a:t>
            </a:r>
            <a:endParaRPr lang="fr-CH" altLang="fr-FR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07504" y="6597352"/>
            <a:ext cx="431800" cy="400110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69E6DC-D3C3-41D9-9DFD-C4DFA74023F4}" type="slidenum">
              <a:rPr lang="fr-CH" altLang="fr-FR" smtClean="0"/>
              <a:pPr/>
              <a:t>‹Nr.›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353154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altLang="fr-FR"/>
              <a:t>Valais, Terre d'énergies: Vision 2060 et objectifs 2035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265BBA-37F5-4F78-9202-3DD9146FD753}" type="slidenum">
              <a:rPr lang="fr-CH" altLang="fr-FR"/>
              <a:pPr/>
              <a:t>‹Nr.›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64546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altLang="fr-FR"/>
              <a:t>Valais, Terre d'énergies: Vision 2060 et objectifs 2035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66B112-99F0-4E0D-8D0E-3FD0C08E1AD7}" type="slidenum">
              <a:rPr lang="fr-CH" altLang="fr-FR"/>
              <a:pPr/>
              <a:t>‹Nr.›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681631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/>
        </p:nvSpPr>
        <p:spPr bwMode="auto">
          <a:xfrm>
            <a:off x="0" y="61913"/>
            <a:ext cx="9151938" cy="342900"/>
          </a:xfrm>
          <a:prstGeom prst="rect">
            <a:avLst/>
          </a:prstGeom>
          <a:gradFill rotWithShape="1">
            <a:gsLst>
              <a:gs pos="0">
                <a:srgbClr val="5F5F5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5900"/>
            <a:ext cx="84359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CH" altLang="fr-FR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fr-FR"/>
              <a:t>Cliquez pour modifier les styles </a:t>
            </a:r>
          </a:p>
          <a:p>
            <a:pPr lvl="1"/>
            <a:r>
              <a:rPr lang="fr-CH" altLang="fr-FR"/>
              <a:t>Deuxième niveau</a:t>
            </a:r>
          </a:p>
          <a:p>
            <a:pPr lvl="2"/>
            <a:r>
              <a:rPr lang="fr-CH" altLang="fr-FR"/>
              <a:t>Troisième niveau</a:t>
            </a:r>
          </a:p>
          <a:p>
            <a:pPr lvl="3"/>
            <a:r>
              <a:rPr lang="fr-CH" altLang="fr-FR"/>
              <a:t>Quatrième niveau</a:t>
            </a:r>
          </a:p>
        </p:txBody>
      </p:sp>
      <p:sp>
        <p:nvSpPr>
          <p:cNvPr id="1029" name="Rectangle 7"/>
          <p:cNvSpPr>
            <a:spLocks noChangeArrowheads="1"/>
          </p:cNvSpPr>
          <p:nvPr/>
        </p:nvSpPr>
        <p:spPr bwMode="auto">
          <a:xfrm>
            <a:off x="0" y="0"/>
            <a:ext cx="9151938" cy="125413"/>
          </a:xfrm>
          <a:prstGeom prst="rect">
            <a:avLst/>
          </a:prstGeom>
          <a:solidFill>
            <a:srgbClr val="E128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1030" name="Rectangle 18"/>
          <p:cNvSpPr>
            <a:spLocks noChangeArrowheads="1"/>
          </p:cNvSpPr>
          <p:nvPr/>
        </p:nvSpPr>
        <p:spPr bwMode="auto">
          <a:xfrm>
            <a:off x="-7938" y="6534150"/>
            <a:ext cx="9151938" cy="323850"/>
          </a:xfrm>
          <a:prstGeom prst="rect">
            <a:avLst/>
          </a:prstGeom>
          <a:gradFill rotWithShape="1">
            <a:gsLst>
              <a:gs pos="0">
                <a:srgbClr val="4D4D4D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6250" y="6521450"/>
            <a:ext cx="761682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fr-CH" altLang="fr-FR"/>
              <a:t>Valais, Terre d'énergies: Vision 2060 et objectifs 2035</a:t>
            </a:r>
          </a:p>
        </p:txBody>
      </p:sp>
      <p:sp>
        <p:nvSpPr>
          <p:cNvPr id="1032" name="Rectangle 19"/>
          <p:cNvSpPr>
            <a:spLocks noChangeArrowheads="1"/>
          </p:cNvSpPr>
          <p:nvPr/>
        </p:nvSpPr>
        <p:spPr bwMode="auto">
          <a:xfrm>
            <a:off x="558800" y="6740525"/>
            <a:ext cx="8585200" cy="125413"/>
          </a:xfrm>
          <a:prstGeom prst="rect">
            <a:avLst/>
          </a:prstGeom>
          <a:solidFill>
            <a:srgbClr val="E128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pic>
        <p:nvPicPr>
          <p:cNvPr id="1033" name="Picture 20" descr="logo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6450" y="6083300"/>
            <a:ext cx="701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61925" y="6681788"/>
            <a:ext cx="431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1000"/>
            </a:lvl1pPr>
          </a:lstStyle>
          <a:p>
            <a:fld id="{E06547DD-E244-4E8E-B8AF-FB1968F49A10}" type="slidenum">
              <a:rPr lang="fr-CH" altLang="fr-FR"/>
              <a:pPr/>
              <a:t>‹Nr.›</a:t>
            </a:fld>
            <a:endParaRPr lang="fr-CH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E1282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E1282B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E1282B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E1282B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E1282B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E1282B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E1282B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E1282B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E1282B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E1282B"/>
          </a:solidFill>
          <a:latin typeface="+mn-lt"/>
        </a:defRPr>
      </a:lvl2pPr>
      <a:lvl3pPr marL="1143000" indent="-22066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5"/>
        </a:buBlip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/>
        </p:nvSpPr>
        <p:spPr bwMode="auto">
          <a:xfrm>
            <a:off x="0" y="61913"/>
            <a:ext cx="9151938" cy="342900"/>
          </a:xfrm>
          <a:prstGeom prst="rect">
            <a:avLst/>
          </a:prstGeom>
          <a:gradFill rotWithShape="1">
            <a:gsLst>
              <a:gs pos="0">
                <a:srgbClr val="5F5F5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5900"/>
            <a:ext cx="84359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CH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/>
              <a:t>Cliquez pour modifier les styles 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</p:txBody>
      </p:sp>
      <p:sp>
        <p:nvSpPr>
          <p:cNvPr id="1029" name="Rectangle 7"/>
          <p:cNvSpPr>
            <a:spLocks noChangeArrowheads="1"/>
          </p:cNvSpPr>
          <p:nvPr/>
        </p:nvSpPr>
        <p:spPr bwMode="auto">
          <a:xfrm>
            <a:off x="0" y="0"/>
            <a:ext cx="9151938" cy="125413"/>
          </a:xfrm>
          <a:prstGeom prst="rect">
            <a:avLst/>
          </a:prstGeom>
          <a:solidFill>
            <a:srgbClr val="E128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30" name="Rectangle 18"/>
          <p:cNvSpPr>
            <a:spLocks noChangeArrowheads="1"/>
          </p:cNvSpPr>
          <p:nvPr/>
        </p:nvSpPr>
        <p:spPr bwMode="auto">
          <a:xfrm>
            <a:off x="-7938" y="6534150"/>
            <a:ext cx="9151938" cy="323850"/>
          </a:xfrm>
          <a:prstGeom prst="rect">
            <a:avLst/>
          </a:prstGeom>
          <a:gradFill rotWithShape="1">
            <a:gsLst>
              <a:gs pos="0">
                <a:srgbClr val="4D4D4D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6250" y="6521450"/>
            <a:ext cx="761682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CH"/>
              <a:t>Valais, Terre d'énergies: Vision 2060 et objectifs 2035</a:t>
            </a:r>
            <a:endParaRPr lang="fr-CH" dirty="0"/>
          </a:p>
        </p:txBody>
      </p:sp>
      <p:sp>
        <p:nvSpPr>
          <p:cNvPr id="1032" name="Rectangle 19"/>
          <p:cNvSpPr>
            <a:spLocks noChangeArrowheads="1"/>
          </p:cNvSpPr>
          <p:nvPr/>
        </p:nvSpPr>
        <p:spPr bwMode="auto">
          <a:xfrm>
            <a:off x="558800" y="6740525"/>
            <a:ext cx="8585200" cy="125413"/>
          </a:xfrm>
          <a:prstGeom prst="rect">
            <a:avLst/>
          </a:prstGeom>
          <a:solidFill>
            <a:srgbClr val="E128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1033" name="Picture 20" descr="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450" y="6083300"/>
            <a:ext cx="701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504" y="6597352"/>
            <a:ext cx="431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AF2A362-C46B-4C5D-A4E7-15F0AE4F106D}" type="slidenum">
              <a:rPr lang="fr-CH" smtClean="0"/>
              <a:pPr>
                <a:defRPr/>
              </a:pPr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7287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E1282B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E1282B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E1282B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E1282B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E1282B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E1282B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E1282B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E1282B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E1282B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rgbClr val="E1282B"/>
          </a:solidFill>
          <a:latin typeface="+mn-lt"/>
        </a:defRPr>
      </a:lvl2pPr>
      <a:lvl3pPr marL="1143000" indent="-220663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5"/>
        </a:buBlip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92904"/>
            <a:ext cx="9036496" cy="4176464"/>
          </a:xfrm>
        </p:spPr>
        <p:txBody>
          <a:bodyPr/>
          <a:lstStyle/>
          <a:p>
            <a:pPr eaLnBrk="1" hangingPunct="1"/>
            <a:r>
              <a:rPr lang="de-DE" altLang="fr-FR" b="1" dirty="0">
                <a:solidFill>
                  <a:srgbClr val="0000FF"/>
                </a:solidFill>
              </a:rPr>
              <a:t>Energieland Wallis:</a:t>
            </a:r>
            <a:r>
              <a:rPr lang="de-DE" altLang="fr-FR" b="1" dirty="0">
                <a:solidFill>
                  <a:srgbClr val="FF0000"/>
                </a:solidFill>
              </a:rPr>
              <a:t> </a:t>
            </a:r>
          </a:p>
          <a:p>
            <a:pPr eaLnBrk="1" hangingPunct="1"/>
            <a:r>
              <a:rPr lang="de-DE" altLang="fr-FR" b="1" dirty="0">
                <a:solidFill>
                  <a:srgbClr val="FF0000"/>
                </a:solidFill>
              </a:rPr>
              <a:t>Gemeinsam zu 100% erneuerbarer und einheimischer  Versorgung</a:t>
            </a:r>
          </a:p>
          <a:p>
            <a:pPr eaLnBrk="1" hangingPunct="1"/>
            <a:r>
              <a:rPr lang="fr-FR" altLang="fr-FR" dirty="0">
                <a:solidFill>
                  <a:srgbClr val="FF0000"/>
                </a:solidFill>
              </a:rPr>
              <a:t>Roberto Schmidt, </a:t>
            </a:r>
            <a:r>
              <a:rPr lang="fr-FR" altLang="fr-FR" dirty="0" err="1">
                <a:solidFill>
                  <a:srgbClr val="FF0000"/>
                </a:solidFill>
              </a:rPr>
              <a:t>Staatsrat</a:t>
            </a:r>
            <a:endParaRPr lang="fr-FR" altLang="fr-FR" sz="700" b="1" dirty="0"/>
          </a:p>
          <a:p>
            <a:pPr eaLnBrk="1" hangingPunct="1"/>
            <a:r>
              <a:rPr lang="fr-FR" altLang="fr-FR" sz="1800" b="1" dirty="0"/>
              <a:t>20. </a:t>
            </a:r>
            <a:r>
              <a:rPr lang="fr-FR" altLang="fr-FR" sz="1800" b="1" dirty="0" err="1"/>
              <a:t>Oktober</a:t>
            </a:r>
            <a:r>
              <a:rPr lang="fr-FR" altLang="fr-FR" sz="1800" b="1" dirty="0"/>
              <a:t> 2021 </a:t>
            </a:r>
            <a:r>
              <a:rPr lang="fr-FR" altLang="fr-FR" sz="1800" b="1" dirty="0" err="1"/>
              <a:t>Mörel</a:t>
            </a:r>
            <a:r>
              <a:rPr lang="fr-FR" altLang="fr-FR" sz="1800" b="1" dirty="0"/>
              <a:t>-Filet</a:t>
            </a:r>
            <a:endParaRPr lang="fr-FR" altLang="fr-FR" sz="1800" dirty="0"/>
          </a:p>
          <a:p>
            <a:pPr eaLnBrk="1" hangingPunct="1"/>
            <a:endParaRPr lang="fr-FR" altLang="fr-FR" sz="2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" y="2492896"/>
            <a:ext cx="9144793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69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7343627" cy="830997"/>
          </a:xfrm>
        </p:spPr>
        <p:txBody>
          <a:bodyPr/>
          <a:lstStyle/>
          <a:p>
            <a:r>
              <a:rPr lang="fr-CH" sz="2400" b="1" dirty="0" err="1">
                <a:latin typeface="+mn-lt"/>
                <a:cs typeface="Calibri" panose="020F0502020204030204" pitchFamily="34" charset="0"/>
              </a:rPr>
              <a:t>Energieperspektiven</a:t>
            </a:r>
            <a:r>
              <a:rPr lang="fr-CH" sz="2400" b="1" dirty="0">
                <a:latin typeface="+mn-lt"/>
                <a:cs typeface="Calibri" panose="020F0502020204030204" pitchFamily="34" charset="0"/>
              </a:rPr>
              <a:t> 2050+</a:t>
            </a:r>
            <a:br>
              <a:rPr lang="fr-CH" sz="2400" b="1" dirty="0">
                <a:latin typeface="+mn-lt"/>
                <a:cs typeface="Calibri" panose="020F0502020204030204" pitchFamily="34" charset="0"/>
              </a:rPr>
            </a:br>
            <a:endParaRPr lang="fr-CH" sz="2400" b="1" dirty="0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8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7" y="954366"/>
            <a:ext cx="8698013" cy="5210937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467544" y="4267803"/>
            <a:ext cx="2016224" cy="852518"/>
          </a:xfrm>
          <a:prstGeom prst="ellipse">
            <a:avLst/>
          </a:prstGeom>
          <a:noFill/>
          <a:ln w="25400" cap="flat" cmpd="sng" algn="ctr">
            <a:solidFill>
              <a:srgbClr val="CC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H" sz="1350" kern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4860031" y="4988560"/>
            <a:ext cx="2736305" cy="611728"/>
          </a:xfrm>
          <a:prstGeom prst="ellipse">
            <a:avLst/>
          </a:prstGeom>
          <a:noFill/>
          <a:ln w="25400" cap="flat" cmpd="sng" algn="ctr">
            <a:solidFill>
              <a:srgbClr val="CC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H" sz="1350" kern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0497AA-87FD-4FB1-B8C5-23F3A6DF3792}" type="slidenum">
              <a:rPr lang="fr-CH" altLang="fr-FR" smtClean="0"/>
              <a:pPr/>
              <a:t>10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814474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6139" y="437282"/>
            <a:ext cx="8435975" cy="461665"/>
          </a:xfrm>
        </p:spPr>
        <p:txBody>
          <a:bodyPr/>
          <a:lstStyle/>
          <a:p>
            <a:r>
              <a:rPr lang="de-CH" sz="2400" b="1" dirty="0">
                <a:solidFill>
                  <a:srgbClr val="FF0000"/>
                </a:solidFill>
              </a:rPr>
              <a:t>Chancen für das «Energieland Wallis»</a:t>
            </a:r>
            <a:endParaRPr lang="fr-CH" sz="2400" b="1" dirty="0">
              <a:solidFill>
                <a:srgbClr val="FF000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36" y="1196752"/>
            <a:ext cx="7946632" cy="4536504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/>
              <a:t>Energieland Wallis: Vision 2060 und Ziele 2035</a:t>
            </a:r>
            <a:endParaRPr lang="fr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35496" y="6567155"/>
            <a:ext cx="431800" cy="246221"/>
          </a:xfrm>
        </p:spPr>
        <p:txBody>
          <a:bodyPr/>
          <a:lstStyle/>
          <a:p>
            <a:pPr>
              <a:defRPr/>
            </a:pPr>
            <a:fld id="{5480B83C-93FA-4A4C-994A-E2BFA31CE78B}" type="slidenum">
              <a:rPr lang="fr-CH" smtClean="0"/>
              <a:pPr>
                <a:defRPr/>
              </a:pPr>
              <a:t>11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133230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re 1"/>
          <p:cNvSpPr>
            <a:spLocks noGrp="1"/>
          </p:cNvSpPr>
          <p:nvPr>
            <p:ph type="title"/>
          </p:nvPr>
        </p:nvSpPr>
        <p:spPr>
          <a:xfrm>
            <a:off x="755576" y="275844"/>
            <a:ext cx="7772400" cy="707886"/>
          </a:xfrm>
        </p:spPr>
        <p:txBody>
          <a:bodyPr/>
          <a:lstStyle/>
          <a:p>
            <a:pPr eaLnBrk="1" hangingPunct="1"/>
            <a:r>
              <a:rPr lang="fr-CH" altLang="fr-FR" dirty="0">
                <a:solidFill>
                  <a:schemeClr val="bg1"/>
                </a:solidFill>
              </a:rPr>
              <a:t>Vision 2060</a:t>
            </a:r>
          </a:p>
        </p:txBody>
      </p:sp>
      <p:sp>
        <p:nvSpPr>
          <p:cNvPr id="9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69050" y="6543674"/>
            <a:ext cx="431800" cy="246221"/>
          </a:xfrm>
          <a:noFill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7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•"/>
              <a:defRPr sz="2200">
                <a:solidFill>
                  <a:srgbClr val="E128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60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Pct val="100000"/>
              <a:buFontTx/>
              <a:buNone/>
            </a:pPr>
            <a:fld id="{DC143117-DBBB-4031-87AB-853679125F8C}" type="slidenum">
              <a:rPr lang="fr-CH" altLang="de-DE" sz="10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Pct val="100000"/>
                <a:buFontTx/>
                <a:buNone/>
              </a:pPr>
              <a:t>12</a:t>
            </a:fld>
            <a:endParaRPr lang="fr-CH" altLang="de-DE" sz="1000" dirty="0">
              <a:solidFill>
                <a:schemeClr val="bg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836" y="150742"/>
            <a:ext cx="7210564" cy="6292124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 bwMode="auto">
          <a:xfrm>
            <a:off x="1115616" y="476672"/>
            <a:ext cx="7772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rgbClr val="E1282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CH" altLang="fr-FR" kern="0" dirty="0">
                <a:solidFill>
                  <a:schemeClr val="bg1"/>
                </a:solidFill>
              </a:rPr>
              <a:t>Vision 2060</a:t>
            </a:r>
          </a:p>
        </p:txBody>
      </p:sp>
    </p:spTree>
    <p:extLst>
      <p:ext uri="{BB962C8B-B14F-4D97-AF65-F5344CB8AC3E}">
        <p14:creationId xmlns:p14="http://schemas.microsoft.com/office/powerpoint/2010/main" val="1642273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/>
          <p:cNvSpPr>
            <a:spLocks noGrp="1"/>
          </p:cNvSpPr>
          <p:nvPr>
            <p:ph type="title"/>
          </p:nvPr>
        </p:nvSpPr>
        <p:spPr>
          <a:xfrm>
            <a:off x="457200" y="362853"/>
            <a:ext cx="8435975" cy="461665"/>
          </a:xfrm>
        </p:spPr>
        <p:txBody>
          <a:bodyPr/>
          <a:lstStyle/>
          <a:p>
            <a:pPr eaLnBrk="1" hangingPunct="1"/>
            <a:r>
              <a:rPr lang="de-CH" altLang="fr-FR" sz="2400" b="1" noProof="0" dirty="0"/>
              <a:t>Energieverbrauch und Energieproduktion in 40 Jahren</a:t>
            </a:r>
          </a:p>
        </p:txBody>
      </p:sp>
      <p:graphicFrame>
        <p:nvGraphicFramePr>
          <p:cNvPr id="10" name="Graphique 9"/>
          <p:cNvGraphicFramePr>
            <a:graphicFrameLocks/>
          </p:cNvGraphicFramePr>
          <p:nvPr/>
        </p:nvGraphicFramePr>
        <p:xfrm>
          <a:off x="476250" y="1268760"/>
          <a:ext cx="8128198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0497AA-87FD-4FB1-B8C5-23F3A6DF3792}" type="slidenum">
              <a:rPr lang="fr-CH" altLang="fr-FR" smtClean="0"/>
              <a:pPr/>
              <a:t>13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15904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Chart bld="series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0497AA-87FD-4FB1-B8C5-23F3A6DF3792}" type="slidenum">
              <a:rPr lang="fr-CH" altLang="fr-FR" smtClean="0"/>
              <a:pPr/>
              <a:t>14</a:t>
            </a:fld>
            <a:endParaRPr lang="fr-CH" altLang="fr-FR" dirty="0"/>
          </a:p>
        </p:txBody>
      </p:sp>
      <p:sp>
        <p:nvSpPr>
          <p:cNvPr id="10" name="Textfeld 9"/>
          <p:cNvSpPr txBox="1"/>
          <p:nvPr/>
        </p:nvSpPr>
        <p:spPr>
          <a:xfrm>
            <a:off x="4860032" y="229247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de-CH" dirty="0"/>
          </a:p>
        </p:txBody>
      </p:sp>
      <p:sp>
        <p:nvSpPr>
          <p:cNvPr id="11" name="Textfeld 10"/>
          <p:cNvSpPr txBox="1"/>
          <p:nvPr/>
        </p:nvSpPr>
        <p:spPr>
          <a:xfrm>
            <a:off x="1907704" y="2148462"/>
            <a:ext cx="61853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dirty="0">
                <a:solidFill>
                  <a:schemeClr val="bg1"/>
                </a:solidFill>
              </a:rPr>
              <a:t>Vision und Energieziele 2035</a:t>
            </a:r>
          </a:p>
          <a:p>
            <a:pPr algn="r"/>
            <a:r>
              <a:rPr lang="de-CH" sz="3200" dirty="0">
                <a:solidFill>
                  <a:schemeClr val="bg1"/>
                </a:solidFill>
              </a:rPr>
              <a:t>Ziele 2035</a:t>
            </a:r>
          </a:p>
          <a:p>
            <a:pPr algn="r"/>
            <a:r>
              <a:rPr lang="de-CH" sz="3200" b="1" dirty="0">
                <a:solidFill>
                  <a:schemeClr val="bg1"/>
                </a:solidFill>
              </a:rPr>
              <a:t>PRODUKTION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t="6885" b="51227"/>
          <a:stretch/>
        </p:blipFill>
        <p:spPr>
          <a:xfrm>
            <a:off x="543905" y="764704"/>
            <a:ext cx="8056190" cy="5256584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539552" y="1940822"/>
            <a:ext cx="8056190" cy="2016224"/>
          </a:xfrm>
          <a:prstGeom prst="rect">
            <a:avLst/>
          </a:prstGeom>
          <a:gradFill>
            <a:gsLst>
              <a:gs pos="0">
                <a:srgbClr val="C00000">
                  <a:alpha val="72000"/>
                </a:srgbClr>
              </a:gs>
              <a:gs pos="100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/>
          <p:cNvSpPr txBox="1"/>
          <p:nvPr/>
        </p:nvSpPr>
        <p:spPr>
          <a:xfrm>
            <a:off x="2223606" y="244487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de-CH" dirty="0"/>
          </a:p>
        </p:txBody>
      </p:sp>
      <p:sp>
        <p:nvSpPr>
          <p:cNvPr id="14" name="Textfeld 13"/>
          <p:cNvSpPr txBox="1"/>
          <p:nvPr/>
        </p:nvSpPr>
        <p:spPr>
          <a:xfrm>
            <a:off x="1935574" y="2300862"/>
            <a:ext cx="61853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dirty="0">
                <a:solidFill>
                  <a:schemeClr val="bg1"/>
                </a:solidFill>
              </a:rPr>
              <a:t>Vision und Energieziele 2035</a:t>
            </a:r>
          </a:p>
          <a:p>
            <a:pPr algn="r"/>
            <a:r>
              <a:rPr lang="de-CH" sz="3200" dirty="0">
                <a:solidFill>
                  <a:schemeClr val="bg1"/>
                </a:solidFill>
              </a:rPr>
              <a:t>Ziele 2035</a:t>
            </a:r>
          </a:p>
          <a:p>
            <a:pPr algn="r"/>
            <a:r>
              <a:rPr lang="de-CH" sz="3200" b="1" dirty="0">
                <a:solidFill>
                  <a:schemeClr val="bg1"/>
                </a:solidFill>
              </a:rPr>
              <a:t>PRODUKTION</a:t>
            </a:r>
          </a:p>
        </p:txBody>
      </p:sp>
    </p:spTree>
    <p:extLst>
      <p:ext uri="{BB962C8B-B14F-4D97-AF65-F5344CB8AC3E}">
        <p14:creationId xmlns:p14="http://schemas.microsoft.com/office/powerpoint/2010/main" val="111152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re 1"/>
          <p:cNvSpPr>
            <a:spLocks noGrp="1"/>
          </p:cNvSpPr>
          <p:nvPr>
            <p:ph type="title"/>
          </p:nvPr>
        </p:nvSpPr>
        <p:spPr>
          <a:xfrm>
            <a:off x="708025" y="260648"/>
            <a:ext cx="8435975" cy="830997"/>
          </a:xfrm>
        </p:spPr>
        <p:txBody>
          <a:bodyPr/>
          <a:lstStyle/>
          <a:p>
            <a:pPr eaLnBrk="1" hangingPunct="1"/>
            <a:r>
              <a:rPr lang="de-CH" altLang="fr-FR" sz="2400" b="1" noProof="0" dirty="0"/>
              <a:t>Zusätzliche Stromproduktion: </a:t>
            </a:r>
            <a:br>
              <a:rPr lang="de-CH" altLang="fr-FR" sz="2400" b="1" noProof="0" dirty="0"/>
            </a:br>
            <a:r>
              <a:rPr lang="de-CH" altLang="fr-FR" sz="2400" b="1" noProof="0" dirty="0"/>
              <a:t>+ 1’390 </a:t>
            </a:r>
            <a:r>
              <a:rPr lang="de-CH" altLang="fr-FR" sz="2400" b="1" noProof="0" dirty="0" err="1"/>
              <a:t>GWh</a:t>
            </a:r>
            <a:r>
              <a:rPr lang="de-CH" altLang="fr-FR" sz="2400" b="1" noProof="0" dirty="0"/>
              <a:t>/a zwischen 2015 und 2035</a:t>
            </a:r>
          </a:p>
        </p:txBody>
      </p:sp>
      <p:graphicFrame>
        <p:nvGraphicFramePr>
          <p:cNvPr id="7" name="Graphique 6"/>
          <p:cNvGraphicFramePr>
            <a:graphicFrameLocks/>
          </p:cNvGraphicFramePr>
          <p:nvPr/>
        </p:nvGraphicFramePr>
        <p:xfrm>
          <a:off x="476250" y="1268760"/>
          <a:ext cx="838802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0497AA-87FD-4FB1-B8C5-23F3A6DF3792}" type="slidenum">
              <a:rPr lang="fr-CH" altLang="fr-FR" smtClean="0"/>
              <a:pPr/>
              <a:t>15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612787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re 1"/>
          <p:cNvSpPr>
            <a:spLocks noGrp="1"/>
          </p:cNvSpPr>
          <p:nvPr>
            <p:ph type="title"/>
          </p:nvPr>
        </p:nvSpPr>
        <p:spPr>
          <a:xfrm>
            <a:off x="392445" y="386489"/>
            <a:ext cx="8435975" cy="830997"/>
          </a:xfrm>
        </p:spPr>
        <p:txBody>
          <a:bodyPr/>
          <a:lstStyle/>
          <a:p>
            <a:pPr eaLnBrk="1" hangingPunct="1"/>
            <a:r>
              <a:rPr lang="de-CH" altLang="fr-FR" sz="2400" b="1" noProof="0" dirty="0"/>
              <a:t>Stromlücke im Winter ! </a:t>
            </a:r>
            <a:br>
              <a:rPr lang="de-CH" altLang="fr-FR" sz="2400" b="1" noProof="0" dirty="0"/>
            </a:br>
            <a:endParaRPr lang="de-CH" altLang="fr-FR" sz="2400" b="1" noProof="0" dirty="0">
              <a:solidFill>
                <a:srgbClr val="0000FF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0497AA-87FD-4FB1-B8C5-23F3A6DF3792}" type="slidenum">
              <a:rPr lang="fr-CH" altLang="fr-FR" smtClean="0"/>
              <a:pPr/>
              <a:t>16</a:t>
            </a:fld>
            <a:endParaRPr lang="fr-CH" altLang="fr-FR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ECC6747-8724-4C78-B3B2-3D87A01A6058}"/>
              </a:ext>
            </a:extLst>
          </p:cNvPr>
          <p:cNvSpPr txBox="1"/>
          <p:nvPr/>
        </p:nvSpPr>
        <p:spPr>
          <a:xfrm>
            <a:off x="392445" y="1312937"/>
            <a:ext cx="1956021" cy="3289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de-DE" sz="1400" b="1" dirty="0"/>
              <a:t>Strombedarf und -angebot bis 2050</a:t>
            </a:r>
          </a:p>
        </p:txBody>
      </p:sp>
      <p:pic>
        <p:nvPicPr>
          <p:cNvPr id="8" name="Image 4">
            <a:extLst>
              <a:ext uri="{FF2B5EF4-FFF2-40B4-BE49-F238E27FC236}">
                <a16:creationId xmlns:a16="http://schemas.microsoft.com/office/drawing/2014/main" id="{0536D282-717C-4D2B-AF61-6BDC665DC9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442" y="1356254"/>
            <a:ext cx="6958348" cy="4665034"/>
          </a:xfrm>
          <a:prstGeom prst="rect">
            <a:avLst/>
          </a:prstGeom>
        </p:spPr>
      </p:pic>
      <p:graphicFrame>
        <p:nvGraphicFramePr>
          <p:cNvPr id="9" name="Tableau 12">
            <a:extLst>
              <a:ext uri="{FF2B5EF4-FFF2-40B4-BE49-F238E27FC236}">
                <a16:creationId xmlns:a16="http://schemas.microsoft.com/office/drawing/2014/main" id="{913B2373-C8D6-4A17-ACCA-C967F5D04F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610865"/>
              </p:ext>
            </p:extLst>
          </p:nvPr>
        </p:nvGraphicFramePr>
        <p:xfrm>
          <a:off x="603715" y="4149080"/>
          <a:ext cx="2470167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0167">
                  <a:extLst>
                    <a:ext uri="{9D8B030D-6E8A-4147-A177-3AD203B41FA5}">
                      <a16:colId xmlns:a16="http://schemas.microsoft.com/office/drawing/2014/main" val="4021412229"/>
                    </a:ext>
                  </a:extLst>
                </a:gridCol>
              </a:tblGrid>
              <a:tr h="270094">
                <a:tc>
                  <a:txBody>
                    <a:bodyPr/>
                    <a:lstStyle/>
                    <a:p>
                      <a:r>
                        <a:rPr lang="fr-CH" sz="1200" b="0" dirty="0">
                          <a:solidFill>
                            <a:sysClr val="windowText" lastClr="000000"/>
                          </a:solidFill>
                        </a:rPr>
                        <a:t>Winter-</a:t>
                      </a:r>
                      <a:r>
                        <a:rPr lang="fr-CH" sz="1200" b="0" dirty="0" err="1">
                          <a:solidFill>
                            <a:sysClr val="windowText" lastClr="000000"/>
                          </a:solidFill>
                        </a:rPr>
                        <a:t>Stromlücke</a:t>
                      </a:r>
                      <a:endParaRPr lang="fr-FR" sz="12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7406179"/>
                  </a:ext>
                </a:extLst>
              </a:tr>
              <a:tr h="270094">
                <a:tc>
                  <a:txBody>
                    <a:bodyPr/>
                    <a:lstStyle/>
                    <a:p>
                      <a:r>
                        <a:rPr lang="fr-CH" sz="1200" b="0" dirty="0" err="1">
                          <a:solidFill>
                            <a:sysClr val="windowText" lastClr="000000"/>
                          </a:solidFill>
                        </a:rPr>
                        <a:t>Strombedarf</a:t>
                      </a:r>
                      <a:endParaRPr lang="fr-FR" sz="12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7900702"/>
                  </a:ext>
                </a:extLst>
              </a:tr>
              <a:tr h="270094">
                <a:tc>
                  <a:txBody>
                    <a:bodyPr/>
                    <a:lstStyle/>
                    <a:p>
                      <a:r>
                        <a:rPr lang="fr-CH" sz="1200" b="0" dirty="0" err="1">
                          <a:solidFill>
                            <a:sysClr val="windowText" lastClr="000000"/>
                          </a:solidFill>
                        </a:rPr>
                        <a:t>Erzeugung</a:t>
                      </a:r>
                      <a:r>
                        <a:rPr lang="fr-CH" sz="1200" b="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fr-CH" sz="1200" b="0" dirty="0" err="1">
                          <a:solidFill>
                            <a:sysClr val="windowText" lastClr="000000"/>
                          </a:solidFill>
                        </a:rPr>
                        <a:t>Photovoltaïk</a:t>
                      </a:r>
                      <a:endParaRPr lang="fr-CH" sz="12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892389"/>
                  </a:ext>
                </a:extLst>
              </a:tr>
              <a:tr h="270094">
                <a:tc>
                  <a:txBody>
                    <a:bodyPr/>
                    <a:lstStyle/>
                    <a:p>
                      <a:r>
                        <a:rPr lang="fr-CH" sz="1200" b="0" dirty="0" err="1">
                          <a:solidFill>
                            <a:sysClr val="windowText" lastClr="000000"/>
                          </a:solidFill>
                        </a:rPr>
                        <a:t>Erzeugung</a:t>
                      </a:r>
                      <a:r>
                        <a:rPr lang="fr-CH" sz="1200" b="0" dirty="0">
                          <a:solidFill>
                            <a:sysClr val="windowText" lastClr="000000"/>
                          </a:solidFill>
                        </a:rPr>
                        <a:t> Biomasse/Wind</a:t>
                      </a:r>
                      <a:endParaRPr lang="fr-FR" sz="12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0620627"/>
                  </a:ext>
                </a:extLst>
              </a:tr>
              <a:tr h="270094">
                <a:tc>
                  <a:txBody>
                    <a:bodyPr/>
                    <a:lstStyle/>
                    <a:p>
                      <a:r>
                        <a:rPr lang="fr-CH" sz="1200" b="0" dirty="0" err="1">
                          <a:solidFill>
                            <a:sysClr val="windowText" lastClr="000000"/>
                          </a:solidFill>
                        </a:rPr>
                        <a:t>Erzeugung</a:t>
                      </a:r>
                      <a:r>
                        <a:rPr lang="fr-CH" sz="1200" b="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fr-CH" sz="1200" b="0" dirty="0" err="1">
                          <a:solidFill>
                            <a:sysClr val="windowText" lastClr="000000"/>
                          </a:solidFill>
                        </a:rPr>
                        <a:t>Wasserkraft</a:t>
                      </a:r>
                      <a:endParaRPr lang="fr-FR" sz="12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288879"/>
                  </a:ext>
                </a:extLst>
              </a:tr>
            </a:tbl>
          </a:graphicData>
        </a:graphic>
      </p:graphicFrame>
      <p:pic>
        <p:nvPicPr>
          <p:cNvPr id="10" name="Image 14">
            <a:extLst>
              <a:ext uri="{FF2B5EF4-FFF2-40B4-BE49-F238E27FC236}">
                <a16:creationId xmlns:a16="http://schemas.microsoft.com/office/drawing/2014/main" id="{96C00ACD-CCE6-48A1-A7A2-E06457A7EE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7" y="4199880"/>
            <a:ext cx="261063" cy="12513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8619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0497AA-87FD-4FB1-B8C5-23F3A6DF3792}" type="slidenum">
              <a:rPr lang="fr-CH" altLang="fr-FR" smtClean="0"/>
              <a:pPr/>
              <a:t>17</a:t>
            </a:fld>
            <a:endParaRPr lang="fr-CH" altLang="fr-FR" dirty="0"/>
          </a:p>
        </p:txBody>
      </p:sp>
      <p:sp>
        <p:nvSpPr>
          <p:cNvPr id="10" name="Textfeld 9"/>
          <p:cNvSpPr txBox="1"/>
          <p:nvPr/>
        </p:nvSpPr>
        <p:spPr>
          <a:xfrm>
            <a:off x="3707904" y="2292479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de-CH" dirty="0"/>
          </a:p>
        </p:txBody>
      </p:sp>
      <p:sp>
        <p:nvSpPr>
          <p:cNvPr id="11" name="Textfeld 10"/>
          <p:cNvSpPr txBox="1"/>
          <p:nvPr/>
        </p:nvSpPr>
        <p:spPr>
          <a:xfrm>
            <a:off x="1907704" y="2148463"/>
            <a:ext cx="61853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dirty="0">
                <a:solidFill>
                  <a:schemeClr val="bg1"/>
                </a:solidFill>
              </a:rPr>
              <a:t>Vision und Energieziele 2035</a:t>
            </a:r>
          </a:p>
          <a:p>
            <a:pPr algn="r"/>
            <a:r>
              <a:rPr lang="de-CH" sz="3200" dirty="0">
                <a:solidFill>
                  <a:schemeClr val="bg1"/>
                </a:solidFill>
              </a:rPr>
              <a:t>Ziele 2035</a:t>
            </a:r>
          </a:p>
          <a:p>
            <a:pPr algn="r"/>
            <a:r>
              <a:rPr lang="de-CH" sz="3200" b="1" dirty="0">
                <a:solidFill>
                  <a:schemeClr val="bg1"/>
                </a:solidFill>
              </a:rPr>
              <a:t>VERBRAUCH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/>
          <a:srcRect t="20345" b="37966"/>
          <a:stretch/>
        </p:blipFill>
        <p:spPr>
          <a:xfrm>
            <a:off x="597440" y="764704"/>
            <a:ext cx="7926988" cy="5157887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597440" y="1788061"/>
            <a:ext cx="7935000" cy="2016224"/>
          </a:xfrm>
          <a:prstGeom prst="rect">
            <a:avLst/>
          </a:prstGeom>
          <a:gradFill>
            <a:gsLst>
              <a:gs pos="0">
                <a:srgbClr val="C00000">
                  <a:alpha val="68000"/>
                </a:srgbClr>
              </a:gs>
              <a:gs pos="100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Textfeld 18"/>
          <p:cNvSpPr txBox="1"/>
          <p:nvPr/>
        </p:nvSpPr>
        <p:spPr>
          <a:xfrm>
            <a:off x="1691680" y="2300863"/>
            <a:ext cx="61853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dirty="0">
                <a:solidFill>
                  <a:schemeClr val="bg1"/>
                </a:solidFill>
              </a:rPr>
              <a:t>Vision und Energieziele 2035</a:t>
            </a:r>
          </a:p>
          <a:p>
            <a:pPr algn="r"/>
            <a:r>
              <a:rPr lang="de-CH" sz="3200" dirty="0">
                <a:solidFill>
                  <a:schemeClr val="bg1"/>
                </a:solidFill>
              </a:rPr>
              <a:t>Ziele 2035</a:t>
            </a:r>
          </a:p>
          <a:p>
            <a:pPr algn="r"/>
            <a:r>
              <a:rPr lang="de-CH" sz="3200" b="1" dirty="0">
                <a:solidFill>
                  <a:schemeClr val="bg1"/>
                </a:solidFill>
              </a:rPr>
              <a:t>VERBRAUCH</a:t>
            </a:r>
          </a:p>
        </p:txBody>
      </p:sp>
    </p:spTree>
    <p:extLst>
      <p:ext uri="{BB962C8B-B14F-4D97-AF65-F5344CB8AC3E}">
        <p14:creationId xmlns:p14="http://schemas.microsoft.com/office/powerpoint/2010/main" val="2448705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Espace réservé du contenu 8"/>
          <p:cNvGraphicFramePr>
            <a:graphicFrameLocks noGrp="1"/>
          </p:cNvGraphicFramePr>
          <p:nvPr>
            <p:ph idx="1"/>
          </p:nvPr>
        </p:nvGraphicFramePr>
        <p:xfrm>
          <a:off x="468313" y="1125538"/>
          <a:ext cx="8064127" cy="5256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32192"/>
            <a:ext cx="8435975" cy="830997"/>
          </a:xfrm>
        </p:spPr>
        <p:txBody>
          <a:bodyPr/>
          <a:lstStyle/>
          <a:p>
            <a:r>
              <a:rPr lang="de-CH" sz="2400" b="1" noProof="0" dirty="0">
                <a:solidFill>
                  <a:srgbClr val="FF0000"/>
                </a:solidFill>
                <a:latin typeface="+mn-lt"/>
              </a:rPr>
              <a:t>Pro-Kopf Energieverbrauch und Stromverbrauch </a:t>
            </a:r>
            <a:br>
              <a:rPr lang="de-CH" sz="2400" b="1" noProof="0" dirty="0">
                <a:solidFill>
                  <a:srgbClr val="FF0000"/>
                </a:solidFill>
                <a:latin typeface="+mn-lt"/>
              </a:rPr>
            </a:br>
            <a:r>
              <a:rPr lang="de-CH" sz="2400" noProof="0" dirty="0">
                <a:solidFill>
                  <a:srgbClr val="FF0000"/>
                </a:solidFill>
                <a:latin typeface="+mn-lt"/>
              </a:rPr>
              <a:t>(ohne Grossindustrie)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092974" y="3303934"/>
            <a:ext cx="205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-13 % </a:t>
            </a:r>
          </a:p>
          <a:p>
            <a:r>
              <a:rPr lang="fr-CH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gegenüber</a:t>
            </a:r>
            <a:r>
              <a:rPr lang="fr-CH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2000</a:t>
            </a:r>
          </a:p>
        </p:txBody>
      </p:sp>
      <p:sp>
        <p:nvSpPr>
          <p:cNvPr id="12" name="Triangle isocèle 11"/>
          <p:cNvSpPr/>
          <p:nvPr/>
        </p:nvSpPr>
        <p:spPr>
          <a:xfrm rot="10800000">
            <a:off x="7633952" y="2798962"/>
            <a:ext cx="432048" cy="306471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ZoneTexte 4"/>
          <p:cNvSpPr txBox="1"/>
          <p:nvPr/>
        </p:nvSpPr>
        <p:spPr>
          <a:xfrm>
            <a:off x="7092974" y="2053380"/>
            <a:ext cx="19038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-33 % </a:t>
            </a:r>
          </a:p>
          <a:p>
            <a:r>
              <a:rPr lang="fr-CH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gegenüber</a:t>
            </a:r>
            <a:r>
              <a:rPr lang="fr-CH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2015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0497AA-87FD-4FB1-B8C5-23F3A6DF3792}" type="slidenum">
              <a:rPr lang="fr-CH" altLang="fr-FR" smtClean="0"/>
              <a:pPr/>
              <a:t>18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684406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7673" y="337490"/>
            <a:ext cx="8435975" cy="461665"/>
          </a:xfrm>
        </p:spPr>
        <p:txBody>
          <a:bodyPr/>
          <a:lstStyle/>
          <a:p>
            <a:r>
              <a:rPr lang="de-CH" sz="2400" b="1" dirty="0">
                <a:solidFill>
                  <a:srgbClr val="FF0000"/>
                </a:solidFill>
                <a:latin typeface="+mn-lt"/>
              </a:rPr>
              <a:t>Reduktion des Energieverbrauchs bis 2035</a:t>
            </a:r>
            <a:endParaRPr lang="fr-CH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15873" y="6581477"/>
            <a:ext cx="431800" cy="244475"/>
          </a:xfrm>
        </p:spPr>
        <p:txBody>
          <a:bodyPr/>
          <a:lstStyle/>
          <a:p>
            <a:fld id="{8011B7A4-8E9D-4F15-BEB5-AAA98B08505B}" type="slidenum">
              <a:rPr lang="fr-CH" altLang="fr-FR" smtClean="0">
                <a:solidFill>
                  <a:schemeClr val="bg1"/>
                </a:solidFill>
              </a:rPr>
              <a:pPr/>
              <a:t>19</a:t>
            </a:fld>
            <a:endParaRPr lang="fr-CH" altLang="fr-FR">
              <a:solidFill>
                <a:schemeClr val="bg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93" y="799155"/>
            <a:ext cx="8819756" cy="53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8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43533"/>
            <a:ext cx="8435975" cy="461665"/>
          </a:xfrm>
        </p:spPr>
        <p:txBody>
          <a:bodyPr/>
          <a:lstStyle/>
          <a:p>
            <a:r>
              <a:rPr lang="de-CH" sz="2400" b="1" noProof="0" dirty="0">
                <a:solidFill>
                  <a:srgbClr val="FF0000"/>
                </a:solidFill>
                <a:latin typeface="+mn-lt"/>
              </a:rPr>
              <a:t>Die drei Säulen der nationalen Energiestrategie 2050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8399106" cy="5256584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44450" y="6543674"/>
            <a:ext cx="431800" cy="244475"/>
          </a:xfrm>
        </p:spPr>
        <p:txBody>
          <a:bodyPr/>
          <a:lstStyle/>
          <a:p>
            <a:fld id="{300497AA-87FD-4FB1-B8C5-23F3A6DF3792}" type="slidenum">
              <a:rPr lang="fr-CH" altLang="fr-FR" smtClean="0">
                <a:solidFill>
                  <a:schemeClr val="bg1"/>
                </a:solidFill>
              </a:rPr>
              <a:pPr/>
              <a:t>2</a:t>
            </a:fld>
            <a:endParaRPr lang="fr-CH" alt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465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/>
          </p:cNvSpPr>
          <p:nvPr>
            <p:ph type="title"/>
          </p:nvPr>
        </p:nvSpPr>
        <p:spPr>
          <a:xfrm>
            <a:off x="457200" y="506561"/>
            <a:ext cx="8435975" cy="461665"/>
          </a:xfrm>
        </p:spPr>
        <p:txBody>
          <a:bodyPr/>
          <a:lstStyle/>
          <a:p>
            <a:r>
              <a:rPr lang="fr-CH" altLang="fr-FR" sz="2400" b="1" dirty="0" err="1">
                <a:solidFill>
                  <a:srgbClr val="FF0000"/>
                </a:solidFill>
                <a:latin typeface="+mn-lt"/>
              </a:rPr>
              <a:t>Energetische</a:t>
            </a:r>
            <a:r>
              <a:rPr lang="fr-CH" altLang="fr-FR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CH" altLang="fr-FR" sz="2400" b="1" dirty="0" err="1">
                <a:solidFill>
                  <a:srgbClr val="FF0000"/>
                </a:solidFill>
                <a:latin typeface="+mn-lt"/>
              </a:rPr>
              <a:t>Gebäudesanierungen</a:t>
            </a:r>
            <a:endParaRPr lang="fr-CH" altLang="fr-FR" sz="24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" r="6285" b="7968"/>
          <a:stretch>
            <a:fillRect/>
          </a:stretch>
        </p:blipFill>
        <p:spPr bwMode="auto">
          <a:xfrm>
            <a:off x="330949" y="1196752"/>
            <a:ext cx="8562226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107504" y="6597352"/>
            <a:ext cx="431800" cy="246221"/>
          </a:xfrm>
        </p:spPr>
        <p:txBody>
          <a:bodyPr/>
          <a:lstStyle/>
          <a:p>
            <a:pPr>
              <a:defRPr/>
            </a:pPr>
            <a:fld id="{608D32BF-E295-4982-94B4-DDE8321E2419}" type="slidenum">
              <a:rPr lang="fr-CH" smtClean="0"/>
              <a:pPr>
                <a:defRPr/>
              </a:pPr>
              <a:t>20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09072210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435975" cy="830997"/>
          </a:xfrm>
        </p:spPr>
        <p:txBody>
          <a:bodyPr/>
          <a:lstStyle/>
          <a:p>
            <a:r>
              <a:rPr lang="fr-CH" altLang="fr-FR" sz="2400" b="1" dirty="0" err="1">
                <a:solidFill>
                  <a:srgbClr val="FF0000"/>
                </a:solidFill>
                <a:latin typeface="+mn-lt"/>
              </a:rPr>
              <a:t>Priorität</a:t>
            </a:r>
            <a:r>
              <a:rPr lang="fr-CH" altLang="fr-FR" sz="2400" b="1" dirty="0">
                <a:solidFill>
                  <a:srgbClr val="FF0000"/>
                </a:solidFill>
                <a:latin typeface="+mn-lt"/>
              </a:rPr>
              <a:t> Nr. 1: </a:t>
            </a:r>
            <a:br>
              <a:rPr lang="fr-CH" altLang="fr-FR" sz="2400" b="1" dirty="0">
                <a:solidFill>
                  <a:srgbClr val="FF0000"/>
                </a:solidFill>
                <a:latin typeface="+mn-lt"/>
              </a:rPr>
            </a:br>
            <a:r>
              <a:rPr lang="fr-CH" altLang="fr-FR" sz="2400" b="1" dirty="0" err="1">
                <a:solidFill>
                  <a:srgbClr val="FF0000"/>
                </a:solidFill>
                <a:latin typeface="+mn-lt"/>
              </a:rPr>
              <a:t>Energetische</a:t>
            </a:r>
            <a:r>
              <a:rPr lang="fr-CH" altLang="fr-FR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CH" altLang="fr-FR" sz="2400" b="1" dirty="0" err="1">
                <a:solidFill>
                  <a:srgbClr val="FF0000"/>
                </a:solidFill>
                <a:latin typeface="+mn-lt"/>
              </a:rPr>
              <a:t>Sanierung</a:t>
            </a:r>
            <a:r>
              <a:rPr lang="fr-CH" altLang="fr-FR" sz="2400" b="1" dirty="0">
                <a:solidFill>
                  <a:srgbClr val="FF0000"/>
                </a:solidFill>
                <a:latin typeface="+mn-lt"/>
              </a:rPr>
              <a:t> der </a:t>
            </a:r>
            <a:r>
              <a:rPr lang="fr-CH" altLang="fr-FR" sz="2400" b="1" dirty="0" err="1">
                <a:solidFill>
                  <a:srgbClr val="FF0000"/>
                </a:solidFill>
                <a:latin typeface="+mn-lt"/>
              </a:rPr>
              <a:t>Gebäude</a:t>
            </a:r>
            <a:endParaRPr lang="fr-CH" altLang="fr-FR" sz="2400" b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253660" y="1340767"/>
            <a:ext cx="8422796" cy="5184575"/>
            <a:chOff x="253660" y="1484784"/>
            <a:chExt cx="7917024" cy="5040559"/>
          </a:xfrm>
        </p:grpSpPr>
        <p:grpSp>
          <p:nvGrpSpPr>
            <p:cNvPr id="3" name="Gruppieren 2"/>
            <p:cNvGrpSpPr/>
            <p:nvPr/>
          </p:nvGrpSpPr>
          <p:grpSpPr>
            <a:xfrm>
              <a:off x="445658" y="1790069"/>
              <a:ext cx="7725026" cy="4735274"/>
              <a:chOff x="457200" y="1742720"/>
              <a:chExt cx="7725026" cy="4895767"/>
            </a:xfrm>
          </p:grpSpPr>
          <p:grpSp>
            <p:nvGrpSpPr>
              <p:cNvPr id="2" name="Gruppieren 1"/>
              <p:cNvGrpSpPr/>
              <p:nvPr/>
            </p:nvGrpSpPr>
            <p:grpSpPr>
              <a:xfrm>
                <a:off x="457200" y="1742720"/>
                <a:ext cx="7725026" cy="4895767"/>
                <a:chOff x="457200" y="1742720"/>
                <a:chExt cx="7725026" cy="4895767"/>
              </a:xfrm>
            </p:grpSpPr>
            <p:pic>
              <p:nvPicPr>
                <p:cNvPr id="7173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200" y="1742720"/>
                  <a:ext cx="7725026" cy="48957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" name="ZoneTexte 1"/>
                <p:cNvSpPr txBox="1"/>
                <p:nvPr/>
              </p:nvSpPr>
              <p:spPr>
                <a:xfrm>
                  <a:off x="6156176" y="2372734"/>
                  <a:ext cx="2026050" cy="25391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de-CH" sz="1050" b="1" dirty="0">
                      <a:solidFill>
                        <a:srgbClr val="00B0F0"/>
                      </a:solidFill>
                    </a:rPr>
                    <a:t>Liter Heizöl pro m² und Jahr</a:t>
                  </a:r>
                  <a:endParaRPr lang="de-CH" sz="1050" b="1" dirty="0"/>
                </a:p>
              </p:txBody>
            </p:sp>
          </p:grpSp>
          <p:sp>
            <p:nvSpPr>
              <p:cNvPr id="8" name="ZoneTexte 11"/>
              <p:cNvSpPr txBox="1"/>
              <p:nvPr/>
            </p:nvSpPr>
            <p:spPr>
              <a:xfrm>
                <a:off x="1259632" y="5312812"/>
                <a:ext cx="2664296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CH" sz="1400" b="1" dirty="0">
                    <a:solidFill>
                      <a:srgbClr val="E1282B"/>
                    </a:solidFill>
                  </a:rPr>
                  <a:t>Nach Minergie Sanierung</a:t>
                </a:r>
              </a:p>
            </p:txBody>
          </p:sp>
        </p:grpSp>
        <p:sp>
          <p:nvSpPr>
            <p:cNvPr id="5" name="ZoneTexte 10"/>
            <p:cNvSpPr txBox="1"/>
            <p:nvPr/>
          </p:nvSpPr>
          <p:spPr>
            <a:xfrm>
              <a:off x="253660" y="1844824"/>
              <a:ext cx="1221995" cy="2880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de-CH" sz="1200" b="1" dirty="0">
                  <a:solidFill>
                    <a:schemeClr val="accent1">
                      <a:lumMod val="50000"/>
                    </a:schemeClr>
                  </a:solidFill>
                </a:rPr>
                <a:t>MJ/m² Jahr</a:t>
              </a:r>
            </a:p>
          </p:txBody>
        </p:sp>
        <p:sp>
          <p:nvSpPr>
            <p:cNvPr id="10" name="Rectangle 5"/>
            <p:cNvSpPr/>
            <p:nvPr/>
          </p:nvSpPr>
          <p:spPr>
            <a:xfrm>
              <a:off x="1218568" y="1484784"/>
              <a:ext cx="2693818" cy="4320480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fr-CH" sz="1600" b="1" dirty="0">
                  <a:solidFill>
                    <a:schemeClr val="tx1"/>
                  </a:solidFill>
                </a:rPr>
                <a:t>70% </a:t>
              </a:r>
              <a:r>
                <a:rPr lang="fr-CH" sz="1600" b="1" dirty="0" err="1">
                  <a:solidFill>
                    <a:schemeClr val="tx1"/>
                  </a:solidFill>
                </a:rPr>
                <a:t>Gebäudepark</a:t>
              </a:r>
              <a:r>
                <a:rPr lang="fr-CH" sz="1600" b="1" dirty="0">
                  <a:solidFill>
                    <a:schemeClr val="tx1"/>
                  </a:solidFill>
                </a:rPr>
                <a:t> VS</a:t>
              </a:r>
            </a:p>
          </p:txBody>
        </p:sp>
      </p:grpSp>
      <p:sp>
        <p:nvSpPr>
          <p:cNvPr id="9" name="Foliennummernplatzhalt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0497AA-87FD-4FB1-B8C5-23F3A6DF3792}" type="slidenum">
              <a:rPr lang="fr-CH" altLang="fr-FR" smtClean="0"/>
              <a:pPr/>
              <a:t>21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132296909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62853"/>
            <a:ext cx="8435975" cy="461665"/>
          </a:xfrm>
        </p:spPr>
        <p:txBody>
          <a:bodyPr/>
          <a:lstStyle/>
          <a:p>
            <a:r>
              <a:rPr lang="de-CH" sz="2400" b="1" noProof="0" dirty="0"/>
              <a:t>Die Renovation des Immobilienparks ist fundamental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7308" y="961437"/>
            <a:ext cx="8424862" cy="1080542"/>
          </a:xfrm>
        </p:spPr>
        <p:txBody>
          <a:bodyPr/>
          <a:lstStyle/>
          <a:p>
            <a:r>
              <a:rPr lang="de-CH" noProof="0" dirty="0"/>
              <a:t>Beispiele zur Erreichung der Energieersparnisse im Wärmebereich</a:t>
            </a:r>
          </a:p>
        </p:txBody>
      </p:sp>
      <p:graphicFrame>
        <p:nvGraphicFramePr>
          <p:cNvPr id="7" name="Graphique 6"/>
          <p:cNvGraphicFramePr>
            <a:graphicFrameLocks/>
          </p:cNvGraphicFramePr>
          <p:nvPr/>
        </p:nvGraphicFramePr>
        <p:xfrm>
          <a:off x="1056581" y="1796761"/>
          <a:ext cx="7691883" cy="4440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0497AA-87FD-4FB1-B8C5-23F3A6DF3792}" type="slidenum">
              <a:rPr lang="fr-CH" altLang="fr-FR" smtClean="0"/>
              <a:pPr/>
              <a:t>22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680000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/>
          <p:cNvSpPr txBox="1">
            <a:spLocks/>
          </p:cNvSpPr>
          <p:nvPr/>
        </p:nvSpPr>
        <p:spPr>
          <a:xfrm>
            <a:off x="33338" y="6534150"/>
            <a:ext cx="452437" cy="260350"/>
          </a:xfrm>
          <a:prstGeom prst="rect">
            <a:avLst/>
          </a:prstGeom>
        </p:spPr>
        <p:txBody>
          <a:bodyPr/>
          <a:lstStyle>
            <a:defPPr>
              <a:defRPr lang="fr-C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/>
            <a:fld id="{8AE84238-94D3-B541-B0CD-6E6E9372C4C8}" type="slidenum">
              <a:rPr lang="fr-CH" altLang="fr-FR" sz="1000" smtClean="0">
                <a:solidFill>
                  <a:schemeClr val="bg1"/>
                </a:solidFill>
              </a:rPr>
              <a:pPr algn="r"/>
              <a:t>23</a:t>
            </a:fld>
            <a:endParaRPr lang="fr-CH" altLang="fr-FR" sz="1000" dirty="0">
              <a:solidFill>
                <a:schemeClr val="bg1"/>
              </a:solidFill>
            </a:endParaRPr>
          </a:p>
        </p:txBody>
      </p:sp>
      <p:pic>
        <p:nvPicPr>
          <p:cNvPr id="6" name="Bildplatzhalter 6" descr="VS_Gebaeudevisualisierung_2020_02.pdf - Adobe Acrobat Reader DC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386" y="928165"/>
            <a:ext cx="8355086" cy="5458747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384497" y="298578"/>
            <a:ext cx="8435975" cy="492443"/>
          </a:xfrm>
        </p:spPr>
        <p:txBody>
          <a:bodyPr/>
          <a:lstStyle/>
          <a:p>
            <a:r>
              <a:rPr lang="fr-CH" sz="2600" b="1" dirty="0" err="1"/>
              <a:t>Höhere</a:t>
            </a:r>
            <a:r>
              <a:rPr lang="fr-CH" sz="2600" b="1" dirty="0"/>
              <a:t> </a:t>
            </a:r>
            <a:r>
              <a:rPr lang="fr-CH" sz="2600" b="1" dirty="0" err="1"/>
              <a:t>Fördersätze</a:t>
            </a:r>
            <a:r>
              <a:rPr lang="fr-CH" sz="2600" b="1" dirty="0"/>
              <a:t> … </a:t>
            </a:r>
            <a:r>
              <a:rPr lang="fr-CH" sz="2600" b="1" dirty="0" err="1"/>
              <a:t>seit</a:t>
            </a:r>
            <a:r>
              <a:rPr lang="fr-CH" sz="2600" b="1" dirty="0"/>
              <a:t> </a:t>
            </a:r>
            <a:r>
              <a:rPr lang="fr-CH" sz="2600" b="1" dirty="0" err="1"/>
              <a:t>Januar</a:t>
            </a:r>
            <a:r>
              <a:rPr lang="fr-CH" sz="2600" b="1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733881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9524" y="445787"/>
            <a:ext cx="8784476" cy="492443"/>
          </a:xfrm>
        </p:spPr>
        <p:txBody>
          <a:bodyPr/>
          <a:lstStyle/>
          <a:p>
            <a:r>
              <a:rPr lang="fr-CH" sz="2600" b="1" dirty="0" err="1">
                <a:solidFill>
                  <a:srgbClr val="FF0000"/>
                </a:solidFill>
              </a:rPr>
              <a:t>Entwicklung</a:t>
            </a:r>
            <a:r>
              <a:rPr lang="fr-CH" sz="2600" b="1" dirty="0">
                <a:solidFill>
                  <a:srgbClr val="FF0000"/>
                </a:solidFill>
              </a:rPr>
              <a:t> der </a:t>
            </a:r>
            <a:r>
              <a:rPr lang="fr-CH" sz="2600" b="1" dirty="0" err="1">
                <a:solidFill>
                  <a:srgbClr val="FF0000"/>
                </a:solidFill>
              </a:rPr>
              <a:t>Subventionszusagen</a:t>
            </a:r>
            <a:endParaRPr lang="fr-CH" sz="2600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2"/>
          <p:cNvSpPr txBox="1">
            <a:spLocks/>
          </p:cNvSpPr>
          <p:nvPr/>
        </p:nvSpPr>
        <p:spPr>
          <a:xfrm>
            <a:off x="33338" y="6534150"/>
            <a:ext cx="452437" cy="260350"/>
          </a:xfrm>
          <a:prstGeom prst="rect">
            <a:avLst/>
          </a:prstGeom>
        </p:spPr>
        <p:txBody>
          <a:bodyPr/>
          <a:lstStyle>
            <a:defPPr>
              <a:defRPr lang="fr-C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/>
            <a:fld id="{8AE84238-94D3-B541-B0CD-6E6E9372C4C8}" type="slidenum">
              <a:rPr lang="fr-CH" altLang="fr-FR" sz="1000" smtClean="0">
                <a:solidFill>
                  <a:schemeClr val="bg1"/>
                </a:solidFill>
              </a:rPr>
              <a:pPr algn="r"/>
              <a:t>24</a:t>
            </a:fld>
            <a:endParaRPr lang="fr-CH" altLang="fr-FR" sz="1000" dirty="0">
              <a:solidFill>
                <a:schemeClr val="bg1"/>
              </a:solidFill>
            </a:endParaRPr>
          </a:p>
        </p:txBody>
      </p:sp>
      <p:graphicFrame>
        <p:nvGraphicFramePr>
          <p:cNvPr id="6" name="Diagramm 5"/>
          <p:cNvGraphicFramePr>
            <a:graphicFrameLocks/>
          </p:cNvGraphicFramePr>
          <p:nvPr/>
        </p:nvGraphicFramePr>
        <p:xfrm>
          <a:off x="485775" y="1484784"/>
          <a:ext cx="8262689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36110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2274" y="509866"/>
            <a:ext cx="8435975" cy="461665"/>
          </a:xfrm>
        </p:spPr>
        <p:txBody>
          <a:bodyPr/>
          <a:lstStyle/>
          <a:p>
            <a:r>
              <a:rPr lang="de-CH" sz="2400" b="1" dirty="0"/>
              <a:t>Gebäudeprogramm: Das Wallis ist ein Musterschüler </a:t>
            </a:r>
            <a:endParaRPr lang="de-CH" sz="1600" b="1" noProof="0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0497AA-87FD-4FB1-B8C5-23F3A6DF3792}" type="slidenum">
              <a:rPr lang="fr-CH" altLang="fr-FR" smtClean="0"/>
              <a:pPr/>
              <a:t>25</a:t>
            </a:fld>
            <a:endParaRPr lang="fr-CH" altLang="fr-FR"/>
          </a:p>
        </p:txBody>
      </p:sp>
      <p:pic>
        <p:nvPicPr>
          <p:cNvPr id="3074" name="Diagramm 1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12" y="1462234"/>
            <a:ext cx="8362738" cy="469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 descr="Bildschirmausschnit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506" y="919694"/>
            <a:ext cx="2554702" cy="637098"/>
          </a:xfrm>
          <a:prstGeom prst="rect">
            <a:avLst/>
          </a:prstGeom>
        </p:spPr>
      </p:pic>
      <p:pic>
        <p:nvPicPr>
          <p:cNvPr id="9" name="Diagramm 1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4" y="1556792"/>
            <a:ext cx="8362738" cy="469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8072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3144" y="577432"/>
            <a:ext cx="8435975" cy="830997"/>
          </a:xfrm>
        </p:spPr>
        <p:txBody>
          <a:bodyPr/>
          <a:lstStyle/>
          <a:p>
            <a:r>
              <a:rPr lang="de-CH" sz="2400" b="1" dirty="0">
                <a:latin typeface="+mn-lt"/>
              </a:rPr>
              <a:t>Die Verbesserungsrate der Gebäudeisolierung ist weitgehend unzureichend</a:t>
            </a:r>
            <a:endParaRPr lang="fr-CH" sz="2400" b="1" dirty="0">
              <a:latin typeface="+mn-lt"/>
            </a:endParaRPr>
          </a:p>
        </p:txBody>
      </p:sp>
      <p:sp>
        <p:nvSpPr>
          <p:cNvPr id="8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xfrm>
            <a:off x="35496" y="6525344"/>
            <a:ext cx="431800" cy="246221"/>
          </a:xfrm>
        </p:spPr>
        <p:txBody>
          <a:bodyPr/>
          <a:lstStyle/>
          <a:p>
            <a:fld id="{300497AA-87FD-4FB1-B8C5-23F3A6DF3792}" type="slidenum">
              <a:rPr lang="fr-CH" altLang="fr-FR" smtClean="0">
                <a:solidFill>
                  <a:schemeClr val="bg1"/>
                </a:solidFill>
              </a:rPr>
              <a:pPr/>
              <a:t>26</a:t>
            </a:fld>
            <a:endParaRPr lang="fr-CH" altLang="fr-FR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00" y="1988840"/>
            <a:ext cx="8489644" cy="306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15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/>
          </p:cNvSpPr>
          <p:nvPr>
            <p:ph type="title"/>
          </p:nvPr>
        </p:nvSpPr>
        <p:spPr>
          <a:xfrm>
            <a:off x="457200" y="321895"/>
            <a:ext cx="8435975" cy="830997"/>
          </a:xfrm>
        </p:spPr>
        <p:txBody>
          <a:bodyPr/>
          <a:lstStyle/>
          <a:p>
            <a:r>
              <a:rPr lang="fr-CH" altLang="fr-FR" sz="2400" b="1" dirty="0" err="1">
                <a:solidFill>
                  <a:srgbClr val="FF0000"/>
                </a:solidFill>
                <a:latin typeface="+mn-lt"/>
              </a:rPr>
              <a:t>Priorität</a:t>
            </a:r>
            <a:r>
              <a:rPr lang="fr-CH" altLang="fr-FR" sz="2400" b="1" dirty="0">
                <a:solidFill>
                  <a:srgbClr val="FF0000"/>
                </a:solidFill>
                <a:latin typeface="+mn-lt"/>
              </a:rPr>
              <a:t> Nr. 2:</a:t>
            </a:r>
            <a:br>
              <a:rPr lang="fr-CH" altLang="fr-FR" sz="2400" b="1" dirty="0">
                <a:solidFill>
                  <a:srgbClr val="FF0000"/>
                </a:solidFill>
                <a:latin typeface="+mn-lt"/>
              </a:rPr>
            </a:br>
            <a:r>
              <a:rPr lang="fr-CH" altLang="fr-FR" sz="2400" b="1" dirty="0">
                <a:solidFill>
                  <a:srgbClr val="FF0000"/>
                </a:solidFill>
                <a:latin typeface="+mn-lt"/>
              </a:rPr>
              <a:t>Ersatz der </a:t>
            </a:r>
            <a:r>
              <a:rPr lang="fr-CH" altLang="fr-FR" sz="2400" b="1" dirty="0" err="1">
                <a:solidFill>
                  <a:srgbClr val="FF0000"/>
                </a:solidFill>
                <a:latin typeface="+mn-lt"/>
              </a:rPr>
              <a:t>Heiztechnik</a:t>
            </a:r>
            <a:endParaRPr lang="fr-CH" altLang="fr-FR" sz="24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05028"/>
            <a:ext cx="6674383" cy="444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0497AA-87FD-4FB1-B8C5-23F3A6DF3792}" type="slidenum">
              <a:rPr lang="fr-CH" altLang="fr-FR" smtClean="0"/>
              <a:pPr/>
              <a:t>27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727201641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 txBox="1">
            <a:spLocks/>
          </p:cNvSpPr>
          <p:nvPr/>
        </p:nvSpPr>
        <p:spPr>
          <a:xfrm>
            <a:off x="33338" y="6534150"/>
            <a:ext cx="452437" cy="260350"/>
          </a:xfrm>
          <a:prstGeom prst="rect">
            <a:avLst/>
          </a:prstGeom>
        </p:spPr>
        <p:txBody>
          <a:bodyPr/>
          <a:lstStyle>
            <a:defPPr>
              <a:defRPr lang="fr-C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/>
            <a:fld id="{8AE84238-94D3-B541-B0CD-6E6E9372C4C8}" type="slidenum">
              <a:rPr lang="fr-CH" altLang="fr-FR" sz="1000" smtClean="0">
                <a:solidFill>
                  <a:schemeClr val="bg1"/>
                </a:solidFill>
              </a:rPr>
              <a:pPr algn="r"/>
              <a:t>28</a:t>
            </a:fld>
            <a:endParaRPr lang="fr-CH" altLang="fr-FR" sz="1000" dirty="0">
              <a:solidFill>
                <a:schemeClr val="bg1"/>
              </a:solidFill>
            </a:endParaRPr>
          </a:p>
        </p:txBody>
      </p:sp>
      <p:graphicFrame>
        <p:nvGraphicFramePr>
          <p:cNvPr id="10" name="Graphique 9"/>
          <p:cNvGraphicFramePr>
            <a:graphicFrameLocks/>
          </p:cNvGraphicFramePr>
          <p:nvPr/>
        </p:nvGraphicFramePr>
        <p:xfrm>
          <a:off x="208177" y="2996952"/>
          <a:ext cx="4796102" cy="2963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Graphique 14"/>
          <p:cNvGraphicFramePr>
            <a:graphicFrameLocks/>
          </p:cNvGraphicFramePr>
          <p:nvPr/>
        </p:nvGraphicFramePr>
        <p:xfrm>
          <a:off x="5076056" y="3212976"/>
          <a:ext cx="3960441" cy="2208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Rechteck 9"/>
          <p:cNvSpPr/>
          <p:nvPr/>
        </p:nvSpPr>
        <p:spPr>
          <a:xfrm>
            <a:off x="5120398" y="3244655"/>
            <a:ext cx="963770" cy="203183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3000"/>
              </a:lnSpc>
              <a:spcAft>
                <a:spcPts val="500"/>
              </a:spcAft>
            </a:pPr>
            <a:r>
              <a:rPr lang="de-CH" sz="1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Heizöl</a:t>
            </a:r>
          </a:p>
          <a:p>
            <a:pPr>
              <a:lnSpc>
                <a:spcPct val="103000"/>
              </a:lnSpc>
              <a:spcAft>
                <a:spcPts val="500"/>
              </a:spcAft>
            </a:pPr>
            <a:r>
              <a:rPr lang="de-CH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Elektrizität</a:t>
            </a:r>
          </a:p>
          <a:p>
            <a:pPr>
              <a:lnSpc>
                <a:spcPct val="103000"/>
              </a:lnSpc>
              <a:spcAft>
                <a:spcPts val="500"/>
              </a:spcAft>
            </a:pPr>
            <a:r>
              <a:rPr lang="de-CH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Holz</a:t>
            </a:r>
          </a:p>
          <a:p>
            <a:pPr>
              <a:lnSpc>
                <a:spcPct val="103000"/>
              </a:lnSpc>
              <a:spcAft>
                <a:spcPts val="500"/>
              </a:spcAft>
            </a:pPr>
            <a:r>
              <a:rPr lang="de-CH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Wärmepumpe</a:t>
            </a:r>
          </a:p>
          <a:p>
            <a:pPr>
              <a:lnSpc>
                <a:spcPct val="103000"/>
              </a:lnSpc>
              <a:spcAft>
                <a:spcPts val="500"/>
              </a:spcAft>
            </a:pPr>
            <a:r>
              <a:rPr lang="de-CH" sz="1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Gas</a:t>
            </a:r>
          </a:p>
          <a:p>
            <a:pPr>
              <a:lnSpc>
                <a:spcPct val="103000"/>
              </a:lnSpc>
              <a:spcAft>
                <a:spcPts val="500"/>
              </a:spcAft>
            </a:pPr>
            <a:r>
              <a:rPr lang="de-CH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Fernwärme</a:t>
            </a:r>
          </a:p>
          <a:p>
            <a:pPr>
              <a:lnSpc>
                <a:spcPct val="103000"/>
              </a:lnSpc>
              <a:spcAft>
                <a:spcPts val="500"/>
              </a:spcAft>
            </a:pPr>
            <a:r>
              <a:rPr lang="de-CH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Solar</a:t>
            </a:r>
          </a:p>
          <a:p>
            <a:pPr>
              <a:lnSpc>
                <a:spcPct val="103000"/>
              </a:lnSpc>
              <a:spcAft>
                <a:spcPts val="500"/>
              </a:spcAft>
            </a:pPr>
            <a:r>
              <a:rPr lang="de-CH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Weitere </a:t>
            </a:r>
          </a:p>
          <a:p>
            <a:pPr>
              <a:lnSpc>
                <a:spcPct val="103000"/>
              </a:lnSpc>
              <a:spcAft>
                <a:spcPts val="500"/>
              </a:spcAft>
            </a:pPr>
            <a:r>
              <a:rPr lang="de-CH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Kohle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359524" y="461175"/>
            <a:ext cx="8435975" cy="461665"/>
          </a:xfrm>
        </p:spPr>
        <p:txBody>
          <a:bodyPr/>
          <a:lstStyle/>
          <a:p>
            <a:r>
              <a:rPr lang="de-CH" sz="2400" b="1" dirty="0">
                <a:solidFill>
                  <a:srgbClr val="FF0000"/>
                </a:solidFill>
              </a:rPr>
              <a:t>Der beheizte Wohnungsbestand im Wallis</a:t>
            </a:r>
            <a:endParaRPr lang="fr-CH" sz="2400" b="1" dirty="0">
              <a:solidFill>
                <a:srgbClr val="FF0000"/>
              </a:solidFill>
            </a:endParaRPr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323528" y="1197124"/>
            <a:ext cx="8856215" cy="1439788"/>
          </a:xfrm>
        </p:spPr>
        <p:txBody>
          <a:bodyPr/>
          <a:lstStyle/>
          <a:p>
            <a:pPr marL="0" indent="0">
              <a:buNone/>
            </a:pPr>
            <a:r>
              <a:rPr lang="de-CH" sz="2200" dirty="0"/>
              <a:t>Gemäss dem kantonalen Wärmekataster (2019): </a:t>
            </a:r>
          </a:p>
          <a:p>
            <a:pPr>
              <a:buFontTx/>
              <a:buChar char="-"/>
            </a:pPr>
            <a:r>
              <a:rPr lang="de-CH" sz="2200" dirty="0"/>
              <a:t>120’000 beheizte Gebäude, davon </a:t>
            </a:r>
            <a:r>
              <a:rPr lang="de-CH" sz="2200" dirty="0">
                <a:solidFill>
                  <a:srgbClr val="FF0000"/>
                </a:solidFill>
              </a:rPr>
              <a:t>ca. 110’000 Wohnbauten</a:t>
            </a:r>
          </a:p>
          <a:p>
            <a:pPr>
              <a:buFontTx/>
              <a:buChar char="-"/>
            </a:pPr>
            <a:r>
              <a:rPr lang="de-CH" sz="2200" dirty="0"/>
              <a:t>33 Mio. m</a:t>
            </a:r>
            <a:r>
              <a:rPr lang="de-CH" sz="2200" baseline="30000" dirty="0"/>
              <a:t>2</a:t>
            </a:r>
            <a:r>
              <a:rPr lang="de-CH" sz="2200" dirty="0"/>
              <a:t> beheizte Fläche (97,5 m</a:t>
            </a:r>
            <a:r>
              <a:rPr lang="de-CH" sz="2200" baseline="30000" dirty="0"/>
              <a:t>2</a:t>
            </a:r>
            <a:r>
              <a:rPr lang="de-CH" sz="2200" dirty="0"/>
              <a:t>/Einwohner)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588224" y="5729815"/>
            <a:ext cx="2008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b="1" dirty="0" err="1">
                <a:solidFill>
                  <a:srgbClr val="FF0000"/>
                </a:solidFill>
              </a:rPr>
              <a:t>Anzahl</a:t>
            </a:r>
            <a:r>
              <a:rPr lang="fr-CH" sz="1400" b="1" dirty="0">
                <a:solidFill>
                  <a:srgbClr val="FF0000"/>
                </a:solidFill>
              </a:rPr>
              <a:t> </a:t>
            </a:r>
            <a:r>
              <a:rPr lang="fr-CH" sz="1400" b="1" dirty="0" err="1">
                <a:solidFill>
                  <a:srgbClr val="FF0000"/>
                </a:solidFill>
              </a:rPr>
              <a:t>Heizanlagen</a:t>
            </a:r>
            <a:endParaRPr lang="fr-CH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465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296" y="525309"/>
            <a:ext cx="8435975" cy="461665"/>
          </a:xfrm>
        </p:spPr>
        <p:txBody>
          <a:bodyPr/>
          <a:lstStyle/>
          <a:p>
            <a:r>
              <a:rPr lang="de-CH" sz="2400" b="1" dirty="0">
                <a:latin typeface="+mn-lt"/>
              </a:rPr>
              <a:t>Die Ersatzrate von fossilen Heizungen ist ungenügend</a:t>
            </a:r>
            <a:endParaRPr lang="fr-CH" sz="2400" b="1" dirty="0">
              <a:latin typeface="+mn-lt"/>
            </a:endParaRPr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xfrm>
            <a:off x="35496" y="6525344"/>
            <a:ext cx="431800" cy="246221"/>
          </a:xfrm>
        </p:spPr>
        <p:txBody>
          <a:bodyPr/>
          <a:lstStyle/>
          <a:p>
            <a:fld id="{300497AA-87FD-4FB1-B8C5-23F3A6DF3792}" type="slidenum">
              <a:rPr lang="fr-CH" altLang="fr-FR" smtClean="0">
                <a:solidFill>
                  <a:schemeClr val="bg1"/>
                </a:solidFill>
              </a:rPr>
              <a:pPr/>
              <a:t>29</a:t>
            </a:fld>
            <a:endParaRPr lang="fr-CH" altLang="fr-FR" dirty="0">
              <a:solidFill>
                <a:schemeClr val="bg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r="44688"/>
          <a:stretch/>
        </p:blipFill>
        <p:spPr>
          <a:xfrm>
            <a:off x="35497" y="1196752"/>
            <a:ext cx="8496943" cy="5318249"/>
          </a:xfrm>
          <a:prstGeom prst="rect">
            <a:avLst/>
          </a:prstGeom>
        </p:spPr>
      </p:pic>
      <p:sp>
        <p:nvSpPr>
          <p:cNvPr id="6" name="Pfeil nach unten 5"/>
          <p:cNvSpPr/>
          <p:nvPr/>
        </p:nvSpPr>
        <p:spPr>
          <a:xfrm>
            <a:off x="7740352" y="4149080"/>
            <a:ext cx="504056" cy="1224136"/>
          </a:xfrm>
          <a:prstGeom prst="downArrow">
            <a:avLst/>
          </a:prstGeom>
          <a:solidFill>
            <a:srgbClr val="FFFF00"/>
          </a:solidFill>
          <a:ln>
            <a:solidFill>
              <a:schemeClr val="accent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37122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0145" y="427419"/>
            <a:ext cx="8435975" cy="461665"/>
          </a:xfrm>
        </p:spPr>
        <p:txBody>
          <a:bodyPr/>
          <a:lstStyle/>
          <a:p>
            <a:r>
              <a:rPr lang="fr-CH" sz="2400" b="1" dirty="0">
                <a:solidFill>
                  <a:srgbClr val="FF0000"/>
                </a:solidFill>
              </a:rPr>
              <a:t>Der </a:t>
            </a:r>
            <a:r>
              <a:rPr lang="fr-CH" sz="2400" b="1" dirty="0" err="1">
                <a:solidFill>
                  <a:srgbClr val="FF0000"/>
                </a:solidFill>
              </a:rPr>
              <a:t>Streik</a:t>
            </a:r>
            <a:r>
              <a:rPr lang="fr-CH" sz="2400" b="1" dirty="0">
                <a:solidFill>
                  <a:srgbClr val="FF0000"/>
                </a:solidFill>
              </a:rPr>
              <a:t> (der </a:t>
            </a:r>
            <a:r>
              <a:rPr lang="fr-CH" sz="2400" b="1" dirty="0" err="1">
                <a:solidFill>
                  <a:srgbClr val="FF0000"/>
                </a:solidFill>
              </a:rPr>
              <a:t>Jugend</a:t>
            </a:r>
            <a:r>
              <a:rPr lang="fr-CH" sz="2400" b="1" dirty="0">
                <a:solidFill>
                  <a:srgbClr val="FF0000"/>
                </a:solidFill>
              </a:rPr>
              <a:t>) </a:t>
            </a:r>
            <a:r>
              <a:rPr lang="fr-CH" sz="2400" b="1" dirty="0" err="1">
                <a:solidFill>
                  <a:srgbClr val="FF0000"/>
                </a:solidFill>
              </a:rPr>
              <a:t>für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das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Klima</a:t>
            </a:r>
            <a:endParaRPr lang="fr-CH" sz="2400" b="1" dirty="0">
              <a:solidFill>
                <a:srgbClr val="FF000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26" y="3615275"/>
            <a:ext cx="7650088" cy="255002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268760"/>
            <a:ext cx="3057715" cy="223224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652" y="1259635"/>
            <a:ext cx="3984080" cy="2241373"/>
          </a:xfrm>
          <a:prstGeom prst="rect">
            <a:avLst/>
          </a:prstGeom>
        </p:spPr>
      </p:pic>
      <p:sp>
        <p:nvSpPr>
          <p:cNvPr id="9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69050" y="6543674"/>
            <a:ext cx="431800" cy="246221"/>
          </a:xfrm>
          <a:noFill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7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•"/>
              <a:defRPr sz="2200">
                <a:solidFill>
                  <a:srgbClr val="E128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60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Pct val="100000"/>
              <a:buFontTx/>
              <a:buNone/>
            </a:pPr>
            <a:fld id="{DC143117-DBBB-4031-87AB-853679125F8C}" type="slidenum">
              <a:rPr lang="fr-CH" altLang="de-DE" sz="10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Pct val="100000"/>
                <a:buFontTx/>
                <a:buNone/>
              </a:pPr>
              <a:t>3</a:t>
            </a:fld>
            <a:endParaRPr lang="fr-CH" altLang="de-DE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927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7" name="Object 23"/>
          <p:cNvGraphicFramePr>
            <a:graphicFrameLocks noChangeAspect="1"/>
          </p:cNvGraphicFramePr>
          <p:nvPr/>
        </p:nvGraphicFramePr>
        <p:xfrm>
          <a:off x="684213" y="1000125"/>
          <a:ext cx="7805737" cy="455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802880" imgH="4198729" progId="Excel.Sheet.8">
                  <p:embed/>
                </p:oleObj>
              </mc:Choice>
              <mc:Fallback>
                <p:oleObj name="Worksheet" r:id="rId3" imgW="7802880" imgH="4198729" progId="Excel.Sheet.8">
                  <p:embed/>
                  <p:pic>
                    <p:nvPicPr>
                      <p:cNvPr id="6147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000125"/>
                        <a:ext cx="7805737" cy="455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Text Box 24"/>
          <p:cNvSpPr txBox="1">
            <a:spLocks noChangeArrowheads="1"/>
          </p:cNvSpPr>
          <p:nvPr/>
        </p:nvSpPr>
        <p:spPr bwMode="auto">
          <a:xfrm>
            <a:off x="733573" y="5661248"/>
            <a:ext cx="7704137" cy="584775"/>
          </a:xfrm>
          <a:prstGeom prst="rect">
            <a:avLst/>
          </a:prstGeom>
          <a:solidFill>
            <a:srgbClr val="FF7C80"/>
          </a:solidFill>
          <a:ln>
            <a:solidFill>
              <a:schemeClr val="tx1"/>
            </a:solidFill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200">
                <a:solidFill>
                  <a:srgbClr val="E1282B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6"/>
              </a:buBlip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de-CH" altLang="fr-FR" sz="1600" b="1" dirty="0"/>
              <a:t>18.6% aller Walliser Gebäude und 26% der bewohnten Gebäude </a:t>
            </a:r>
            <a:br>
              <a:rPr lang="de-CH" altLang="fr-FR" sz="1600" b="1" dirty="0"/>
            </a:br>
            <a:r>
              <a:rPr lang="de-CH" altLang="fr-FR" sz="1600" b="1" dirty="0"/>
              <a:t>werden elektrisch geheizt !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11560" y="443072"/>
            <a:ext cx="8785225" cy="5540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CH" altLang="fr-FR" b="1" kern="0" dirty="0">
                <a:solidFill>
                  <a:srgbClr val="C00000"/>
                </a:solidFill>
              </a:rPr>
              <a:t>Das Wallis hat zu viele Elektroheizungen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35744" y="6557282"/>
            <a:ext cx="431800" cy="400110"/>
          </a:xfrm>
        </p:spPr>
        <p:txBody>
          <a:bodyPr/>
          <a:lstStyle/>
          <a:p>
            <a:fld id="{300497AA-87FD-4FB1-B8C5-23F3A6DF3792}" type="slidenum">
              <a:rPr lang="fr-CH" altLang="fr-FR" smtClean="0"/>
              <a:pPr/>
              <a:t>30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967325844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11560" y="443072"/>
            <a:ext cx="8785225" cy="5540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E1282B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CH" altLang="fr-FR" b="1" kern="0" dirty="0">
                <a:solidFill>
                  <a:srgbClr val="C00000"/>
                </a:solidFill>
              </a:rPr>
              <a:t>Das Wallis hat zu viele Elektroheizungen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35744" y="6557282"/>
            <a:ext cx="431800" cy="400110"/>
          </a:xfrm>
        </p:spPr>
        <p:txBody>
          <a:bodyPr/>
          <a:lstStyle/>
          <a:p>
            <a:fld id="{300497AA-87FD-4FB1-B8C5-23F3A6DF3792}" type="slidenum">
              <a:rPr lang="fr-CH" altLang="fr-FR" smtClean="0"/>
              <a:pPr/>
              <a:t>31</a:t>
            </a:fld>
            <a:endParaRPr lang="fr-CH" altLang="fr-FR"/>
          </a:p>
        </p:txBody>
      </p:sp>
      <p:graphicFrame>
        <p:nvGraphicFramePr>
          <p:cNvPr id="10" name="Graphique 4"/>
          <p:cNvGraphicFramePr>
            <a:graphicFrameLocks/>
          </p:cNvGraphicFramePr>
          <p:nvPr/>
        </p:nvGraphicFramePr>
        <p:xfrm>
          <a:off x="2159856" y="1196752"/>
          <a:ext cx="5688632" cy="5168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5662109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xfrm>
            <a:off x="35496" y="6525344"/>
            <a:ext cx="431800" cy="400110"/>
          </a:xfrm>
        </p:spPr>
        <p:txBody>
          <a:bodyPr/>
          <a:lstStyle/>
          <a:p>
            <a:fld id="{300497AA-87FD-4FB1-B8C5-23F3A6DF3792}" type="slidenum">
              <a:rPr lang="fr-CH" altLang="fr-FR" smtClean="0"/>
              <a:pPr/>
              <a:t>32</a:t>
            </a:fld>
            <a:endParaRPr lang="fr-CH" altLang="fr-FR" dirty="0"/>
          </a:p>
        </p:txBody>
      </p:sp>
      <p:sp>
        <p:nvSpPr>
          <p:cNvPr id="7" name="Titel 5"/>
          <p:cNvSpPr>
            <a:spLocks noGrp="1"/>
          </p:cNvSpPr>
          <p:nvPr>
            <p:ph type="title"/>
          </p:nvPr>
        </p:nvSpPr>
        <p:spPr>
          <a:xfrm>
            <a:off x="384497" y="404664"/>
            <a:ext cx="8435975" cy="461665"/>
          </a:xfrm>
        </p:spPr>
        <p:txBody>
          <a:bodyPr/>
          <a:lstStyle/>
          <a:p>
            <a:r>
              <a:rPr lang="de-CH" sz="2400" b="1" dirty="0">
                <a:solidFill>
                  <a:srgbClr val="FF0000"/>
                </a:solidFill>
                <a:latin typeface="+mn-lt"/>
              </a:rPr>
              <a:t>Wir zählen auf Sie… !</a:t>
            </a:r>
            <a:endParaRPr lang="fr-CH" sz="24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96" y="1106898"/>
            <a:ext cx="8152352" cy="521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07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69050" y="6543674"/>
            <a:ext cx="431800" cy="246221"/>
          </a:xfrm>
          <a:noFill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7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•"/>
              <a:defRPr sz="2200">
                <a:solidFill>
                  <a:srgbClr val="E128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60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Pct val="100000"/>
              <a:buFontTx/>
              <a:buNone/>
            </a:pPr>
            <a:fld id="{DC143117-DBBB-4031-87AB-853679125F8C}" type="slidenum">
              <a:rPr lang="fr-CH" altLang="de-DE" sz="10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Pct val="100000"/>
                <a:buFontTx/>
                <a:buNone/>
              </a:pPr>
              <a:t>33</a:t>
            </a:fld>
            <a:endParaRPr lang="fr-CH" altLang="de-DE" sz="1000" dirty="0">
              <a:solidFill>
                <a:schemeClr val="bg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77" y="1052736"/>
            <a:ext cx="8403080" cy="4765453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59524" y="435496"/>
            <a:ext cx="8435975" cy="461665"/>
          </a:xfrm>
        </p:spPr>
        <p:txBody>
          <a:bodyPr/>
          <a:lstStyle/>
          <a:p>
            <a:r>
              <a:rPr lang="fr-CH" sz="2400" b="1" cap="none" dirty="0" err="1">
                <a:solidFill>
                  <a:srgbClr val="FF0000"/>
                </a:solidFill>
                <a:latin typeface="+mn-lt"/>
              </a:rPr>
              <a:t>Herzlichen</a:t>
            </a:r>
            <a:r>
              <a:rPr lang="fr-CH" sz="2400" b="1" cap="none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CH" sz="2400" b="1" cap="none" dirty="0" err="1">
                <a:solidFill>
                  <a:srgbClr val="FF0000"/>
                </a:solidFill>
                <a:latin typeface="+mn-lt"/>
              </a:rPr>
              <a:t>Dank</a:t>
            </a:r>
            <a:r>
              <a:rPr lang="fr-CH" sz="2400" b="1" cap="none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CH" sz="2400" b="1" cap="none" dirty="0" err="1">
                <a:solidFill>
                  <a:srgbClr val="FF0000"/>
                </a:solidFill>
                <a:latin typeface="+mn-lt"/>
              </a:rPr>
              <a:t>für</a:t>
            </a:r>
            <a:r>
              <a:rPr lang="fr-CH" sz="2400" b="1" cap="none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CH" sz="2400" b="1" cap="none" dirty="0" err="1">
                <a:solidFill>
                  <a:srgbClr val="FF0000"/>
                </a:solidFill>
                <a:latin typeface="+mn-lt"/>
              </a:rPr>
              <a:t>Ihre</a:t>
            </a:r>
            <a:r>
              <a:rPr lang="fr-CH" sz="2400" b="1" cap="none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CH" sz="2400" b="1" cap="none" dirty="0" err="1">
                <a:solidFill>
                  <a:srgbClr val="FF0000"/>
                </a:solidFill>
                <a:latin typeface="+mn-lt"/>
              </a:rPr>
              <a:t>Aufmerksamkeit</a:t>
            </a:r>
            <a:endParaRPr lang="fr-CH" sz="2400" b="1" cap="none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8327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623"/>
            <a:ext cx="8435975" cy="461665"/>
          </a:xfrm>
        </p:spPr>
        <p:txBody>
          <a:bodyPr/>
          <a:lstStyle/>
          <a:p>
            <a:r>
              <a:rPr lang="de-DE" sz="2400" b="1" dirty="0">
                <a:solidFill>
                  <a:srgbClr val="FF0000"/>
                </a:solidFill>
              </a:rPr>
              <a:t>Energie- &amp; Klimapolitik sind miteinander verbunden</a:t>
            </a:r>
            <a:endParaRPr lang="fr-CH" sz="2400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A9FED8-6F2D-6449-A735-2F65BA4CD80D}" type="slidenum">
              <a:rPr lang="fr-CH" altLang="fr-FR" smtClean="0"/>
              <a:pPr/>
              <a:t>4</a:t>
            </a:fld>
            <a:endParaRPr lang="fr-CH" altLang="fr-FR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529" y="908720"/>
            <a:ext cx="8712968" cy="498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02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623"/>
            <a:ext cx="8435975" cy="461665"/>
          </a:xfrm>
        </p:spPr>
        <p:txBody>
          <a:bodyPr/>
          <a:lstStyle/>
          <a:p>
            <a:r>
              <a:rPr lang="de-DE" sz="2400" b="1" dirty="0">
                <a:solidFill>
                  <a:srgbClr val="FF0000"/>
                </a:solidFill>
              </a:rPr>
              <a:t>Energie- &amp; Klimapolitik sind miteinander verbunden</a:t>
            </a:r>
            <a:endParaRPr lang="fr-CH" sz="2400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A9FED8-6F2D-6449-A735-2F65BA4CD80D}" type="slidenum">
              <a:rPr lang="fr-CH" altLang="fr-FR" smtClean="0"/>
              <a:pPr/>
              <a:t>5</a:t>
            </a:fld>
            <a:endParaRPr lang="fr-CH" altLang="fr-FR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9304" y="729559"/>
            <a:ext cx="8209160" cy="580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31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623"/>
            <a:ext cx="8435975" cy="461665"/>
          </a:xfrm>
        </p:spPr>
        <p:txBody>
          <a:bodyPr/>
          <a:lstStyle/>
          <a:p>
            <a:r>
              <a:rPr lang="de-DE" sz="2400" b="1" dirty="0">
                <a:solidFill>
                  <a:srgbClr val="FF0000"/>
                </a:solidFill>
              </a:rPr>
              <a:t>Energie- &amp; Klimapolitik sind miteinander verbunden</a:t>
            </a:r>
            <a:endParaRPr lang="fr-CH" sz="2400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A9FED8-6F2D-6449-A735-2F65BA4CD80D}" type="slidenum">
              <a:rPr lang="fr-CH" altLang="fr-FR" smtClean="0"/>
              <a:pPr/>
              <a:t>6</a:t>
            </a:fld>
            <a:endParaRPr lang="fr-CH" altLang="fr-FR"/>
          </a:p>
        </p:txBody>
      </p:sp>
      <p:pic>
        <p:nvPicPr>
          <p:cNvPr id="8" name="Espace réservé du contenu 7" descr="Capture d’écran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18" y="836712"/>
            <a:ext cx="8558246" cy="5426946"/>
          </a:xfrm>
        </p:spPr>
      </p:pic>
    </p:spTree>
    <p:extLst>
      <p:ext uri="{BB962C8B-B14F-4D97-AF65-F5344CB8AC3E}">
        <p14:creationId xmlns:p14="http://schemas.microsoft.com/office/powerpoint/2010/main" val="3101822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re 1"/>
          <p:cNvSpPr>
            <a:spLocks noGrp="1" noChangeArrowheads="1"/>
          </p:cNvSpPr>
          <p:nvPr>
            <p:ph type="title" idx="4294967295"/>
          </p:nvPr>
        </p:nvSpPr>
        <p:spPr>
          <a:xfrm>
            <a:off x="362206" y="746214"/>
            <a:ext cx="8435975" cy="830997"/>
          </a:xfrm>
        </p:spPr>
        <p:txBody>
          <a:bodyPr/>
          <a:lstStyle/>
          <a:p>
            <a:r>
              <a:rPr lang="de-CH" altLang="de-DE" sz="2400" b="1" dirty="0">
                <a:solidFill>
                  <a:srgbClr val="FF0000"/>
                </a:solidFill>
              </a:rPr>
              <a:t>Vision: Ersatz der nicht-erneuerbaren Energien</a:t>
            </a:r>
            <a:br>
              <a:rPr lang="de-CH" altLang="de-DE" sz="2400" b="1" dirty="0">
                <a:solidFill>
                  <a:srgbClr val="FF0000"/>
                </a:solidFill>
              </a:rPr>
            </a:br>
            <a:r>
              <a:rPr lang="de-CH" altLang="de-DE" sz="2400" b="1" dirty="0">
                <a:solidFill>
                  <a:srgbClr val="0000FF"/>
                </a:solidFill>
              </a:rPr>
              <a:t>Zweite Elektrifizierung unseres Landes</a:t>
            </a:r>
          </a:p>
        </p:txBody>
      </p:sp>
      <p:sp>
        <p:nvSpPr>
          <p:cNvPr id="28676" name="TextBox 6"/>
          <p:cNvSpPr>
            <a:spLocks noChangeArrowheads="1"/>
          </p:cNvSpPr>
          <p:nvPr/>
        </p:nvSpPr>
        <p:spPr bwMode="auto">
          <a:xfrm>
            <a:off x="365901" y="360221"/>
            <a:ext cx="835183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SzPct val="7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•"/>
              <a:defRPr sz="2200">
                <a:solidFill>
                  <a:srgbClr val="E128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0663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60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Pct val="100000"/>
              <a:buFontTx/>
              <a:buNone/>
            </a:pPr>
            <a:r>
              <a:rPr lang="de-CH" altLang="de-DE" sz="1800" dirty="0"/>
              <a:t>Wir konsumieren in der CH  </a:t>
            </a:r>
            <a:r>
              <a:rPr lang="de-CH" altLang="de-DE" sz="1800" b="1" dirty="0">
                <a:latin typeface="Arial Black" panose="020B0A04020102020204" pitchFamily="34" charset="0"/>
              </a:rPr>
              <a:t>80% </a:t>
            </a:r>
            <a:r>
              <a:rPr lang="de-CH" altLang="de-DE" sz="1800" dirty="0"/>
              <a:t>nicht-erneuerbare Energie (200 Mia. kWh) !</a:t>
            </a:r>
          </a:p>
        </p:txBody>
      </p: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6" y="1635259"/>
            <a:ext cx="8781794" cy="425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35496" y="6557282"/>
            <a:ext cx="431800" cy="400110"/>
          </a:xfrm>
        </p:spPr>
        <p:txBody>
          <a:bodyPr/>
          <a:lstStyle/>
          <a:p>
            <a:fld id="{2A69E6DC-D3C3-41D9-9DFD-C4DFA74023F4}" type="slidenum">
              <a:rPr lang="fr-CH" altLang="fr-FR" smtClean="0"/>
              <a:pPr/>
              <a:t>7</a:t>
            </a:fld>
            <a:endParaRPr lang="fr-CH" altLang="fr-FR" dirty="0"/>
          </a:p>
        </p:txBody>
      </p:sp>
      <p:sp>
        <p:nvSpPr>
          <p:cNvPr id="4" name="Ellipse 3"/>
          <p:cNvSpPr/>
          <p:nvPr/>
        </p:nvSpPr>
        <p:spPr>
          <a:xfrm>
            <a:off x="4355976" y="3140968"/>
            <a:ext cx="50405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Ellipse 4"/>
          <p:cNvSpPr/>
          <p:nvPr/>
        </p:nvSpPr>
        <p:spPr>
          <a:xfrm>
            <a:off x="5364088" y="2564904"/>
            <a:ext cx="50405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4437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315248"/>
            <a:ext cx="8435975" cy="461665"/>
          </a:xfrm>
        </p:spPr>
        <p:txBody>
          <a:bodyPr/>
          <a:lstStyle/>
          <a:p>
            <a:r>
              <a:rPr lang="de-CH" sz="2400" b="1" dirty="0"/>
              <a:t>Das neue Energiegesetz des Bundes ist ambitiös !</a:t>
            </a:r>
            <a:endParaRPr lang="fr-CH" sz="2400" b="1" dirty="0"/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9" y="1613988"/>
            <a:ext cx="5739776" cy="3511939"/>
          </a:xfrm>
          <a:prstGeom prst="rect">
            <a:avLst/>
          </a:prstGeom>
        </p:spPr>
      </p:pic>
      <p:cxnSp>
        <p:nvCxnSpPr>
          <p:cNvPr id="7" name="Straight Connector 8"/>
          <p:cNvCxnSpPr/>
          <p:nvPr/>
        </p:nvCxnSpPr>
        <p:spPr>
          <a:xfrm>
            <a:off x="1588294" y="2726922"/>
            <a:ext cx="4761971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2"/>
          <p:cNvSpPr txBox="1"/>
          <p:nvPr/>
        </p:nvSpPr>
        <p:spPr>
          <a:xfrm>
            <a:off x="539552" y="5995317"/>
            <a:ext cx="124585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srgbClr val="FFFFFF">
                    <a:lumMod val="65000"/>
                  </a:srgbClr>
                </a:solidFill>
                <a:latin typeface="Arial"/>
              </a:rPr>
              <a:t>Source des </a:t>
            </a:r>
            <a:r>
              <a:rPr lang="en-US" sz="825" dirty="0" err="1">
                <a:solidFill>
                  <a:srgbClr val="FFFFFF">
                    <a:lumMod val="65000"/>
                  </a:srgbClr>
                </a:solidFill>
                <a:latin typeface="Arial"/>
              </a:rPr>
              <a:t>données</a:t>
            </a:r>
            <a:r>
              <a:rPr lang="en-US" sz="825" dirty="0">
                <a:solidFill>
                  <a:srgbClr val="FFFFFF">
                    <a:lumMod val="65000"/>
                  </a:srgbClr>
                </a:solidFill>
                <a:latin typeface="Arial"/>
              </a:rPr>
              <a:t> :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srgbClr val="FFFFFF">
                    <a:lumMod val="65000"/>
                  </a:srgbClr>
                </a:solidFill>
                <a:latin typeface="Arial"/>
              </a:rPr>
              <a:t>energyscope.ch </a:t>
            </a:r>
          </a:p>
        </p:txBody>
      </p:sp>
      <p:sp>
        <p:nvSpPr>
          <p:cNvPr id="10" name="TextBox 5"/>
          <p:cNvSpPr txBox="1"/>
          <p:nvPr/>
        </p:nvSpPr>
        <p:spPr>
          <a:xfrm>
            <a:off x="4414958" y="1691855"/>
            <a:ext cx="15408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i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</a:rPr>
              <a:t>1 </a:t>
            </a:r>
            <a:r>
              <a:rPr lang="en-US" sz="900" i="1" dirty="0" err="1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</a:rPr>
              <a:t>TWh</a:t>
            </a:r>
            <a:r>
              <a:rPr lang="en-US" sz="900" i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</a:rPr>
              <a:t> = 1 milliard de kWh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56693" y="2375400"/>
            <a:ext cx="5444445" cy="3185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H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ZoneTexte 4"/>
          <p:cNvSpPr txBox="1"/>
          <p:nvPr/>
        </p:nvSpPr>
        <p:spPr>
          <a:xfrm>
            <a:off x="641226" y="1057462"/>
            <a:ext cx="3570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Zusätzliche</a:t>
            </a:r>
            <a:r>
              <a:rPr lang="fr-CH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 </a:t>
            </a:r>
            <a:r>
              <a:rPr lang="fr-CH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Potentiale</a:t>
            </a:r>
            <a:r>
              <a:rPr lang="fr-CH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 2050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90823" y="1971925"/>
            <a:ext cx="1847651" cy="26673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2025"/>
              </a:spcAft>
            </a:pPr>
            <a:r>
              <a:rPr lang="fr-CH" sz="1400" dirty="0" err="1">
                <a:solidFill>
                  <a:srgbClr val="000000"/>
                </a:solidFill>
                <a:latin typeface="Arial"/>
              </a:rPr>
              <a:t>Kernenergie</a:t>
            </a:r>
            <a:endParaRPr lang="fr-CH" sz="1400" dirty="0">
              <a:solidFill>
                <a:srgbClr val="000000"/>
              </a:solidFill>
              <a:latin typeface="Arial"/>
            </a:endParaRPr>
          </a:p>
          <a:p>
            <a:pPr algn="r" defTabSz="685800" eaLnBrk="1" fontAlgn="auto" hangingPunct="1">
              <a:spcBef>
                <a:spcPts val="0"/>
              </a:spcBef>
              <a:spcAft>
                <a:spcPts val="2025"/>
              </a:spcAft>
            </a:pPr>
            <a:r>
              <a:rPr lang="fr-CH" sz="1400" dirty="0" err="1">
                <a:solidFill>
                  <a:srgbClr val="000000"/>
                </a:solidFill>
                <a:latin typeface="Arial"/>
              </a:rPr>
              <a:t>Photovoltaik</a:t>
            </a:r>
            <a:endParaRPr lang="fr-CH" sz="1400" dirty="0">
              <a:solidFill>
                <a:srgbClr val="000000"/>
              </a:solidFill>
              <a:latin typeface="Arial"/>
            </a:endParaRPr>
          </a:p>
          <a:p>
            <a:pPr algn="r" defTabSz="685800" eaLnBrk="1" fontAlgn="auto" hangingPunct="1">
              <a:spcBef>
                <a:spcPts val="0"/>
              </a:spcBef>
              <a:spcAft>
                <a:spcPts val="2025"/>
              </a:spcAft>
            </a:pPr>
            <a:r>
              <a:rPr lang="fr-CH" sz="1400" dirty="0" err="1">
                <a:solidFill>
                  <a:srgbClr val="000000"/>
                </a:solidFill>
                <a:latin typeface="Arial"/>
              </a:rPr>
              <a:t>Energieeffizienz</a:t>
            </a:r>
            <a:endParaRPr lang="fr-CH" sz="1400" dirty="0">
              <a:solidFill>
                <a:srgbClr val="000000"/>
              </a:solidFill>
              <a:latin typeface="Arial"/>
            </a:endParaRPr>
          </a:p>
          <a:p>
            <a:pPr algn="r" defTabSz="685800" eaLnBrk="1" fontAlgn="auto" hangingPunct="1">
              <a:spcBef>
                <a:spcPts val="0"/>
              </a:spcBef>
              <a:spcAft>
                <a:spcPts val="2025"/>
              </a:spcAft>
            </a:pPr>
            <a:r>
              <a:rPr lang="fr-CH" sz="1400" dirty="0" err="1">
                <a:solidFill>
                  <a:srgbClr val="000000"/>
                </a:solidFill>
                <a:latin typeface="Arial"/>
              </a:rPr>
              <a:t>Geothermie</a:t>
            </a:r>
            <a:endParaRPr lang="fr-CH" sz="1400" dirty="0">
              <a:solidFill>
                <a:srgbClr val="000000"/>
              </a:solidFill>
              <a:latin typeface="Arial"/>
            </a:endParaRPr>
          </a:p>
          <a:p>
            <a:pPr algn="r" defTabSz="685800" eaLnBrk="1" fontAlgn="auto" hangingPunct="1">
              <a:spcBef>
                <a:spcPts val="0"/>
              </a:spcBef>
              <a:spcAft>
                <a:spcPts val="2025"/>
              </a:spcAft>
            </a:pPr>
            <a:r>
              <a:rPr lang="fr-CH" sz="1400" dirty="0" err="1">
                <a:solidFill>
                  <a:srgbClr val="000000"/>
                </a:solidFill>
                <a:latin typeface="Arial"/>
              </a:rPr>
              <a:t>Windenergie</a:t>
            </a:r>
            <a:endParaRPr lang="fr-CH" sz="1400" dirty="0">
              <a:solidFill>
                <a:srgbClr val="000000"/>
              </a:solidFill>
              <a:latin typeface="Arial"/>
            </a:endParaRPr>
          </a:p>
          <a:p>
            <a:pPr algn="r" defTabSz="685800" eaLnBrk="1" fontAlgn="auto" hangingPunct="1">
              <a:spcBef>
                <a:spcPts val="0"/>
              </a:spcBef>
              <a:spcAft>
                <a:spcPts val="2025"/>
              </a:spcAft>
            </a:pPr>
            <a:r>
              <a:rPr lang="fr-CH" sz="1400" dirty="0" err="1">
                <a:solidFill>
                  <a:srgbClr val="000000"/>
                </a:solidFill>
                <a:latin typeface="Arial"/>
              </a:rPr>
              <a:t>Wasserkraft</a:t>
            </a:r>
            <a:endParaRPr lang="fr-CH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1"/>
          </p:nvPr>
        </p:nvSpPr>
        <p:spPr>
          <a:xfrm>
            <a:off x="44451" y="6567155"/>
            <a:ext cx="431800" cy="246221"/>
          </a:xfrm>
        </p:spPr>
        <p:txBody>
          <a:bodyPr/>
          <a:lstStyle/>
          <a:p>
            <a:pPr>
              <a:defRPr/>
            </a:pPr>
            <a:fld id="{5480B83C-93FA-4A4C-994A-E2BFA31CE78B}" type="slidenum">
              <a:rPr lang="fr-CH" sz="1000" smtClean="0">
                <a:solidFill>
                  <a:schemeClr val="bg1"/>
                </a:solidFill>
              </a:rPr>
              <a:pPr>
                <a:defRPr/>
              </a:pPr>
              <a:t>8</a:t>
            </a:fld>
            <a:endParaRPr lang="fr-CH" sz="1000" dirty="0">
              <a:solidFill>
                <a:schemeClr val="bg1"/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1" y="3511370"/>
            <a:ext cx="3417062" cy="23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6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1051" y="407954"/>
            <a:ext cx="8435975" cy="830997"/>
          </a:xfrm>
        </p:spPr>
        <p:txBody>
          <a:bodyPr/>
          <a:lstStyle/>
          <a:p>
            <a:r>
              <a:rPr lang="de-CH" sz="2400" b="1" dirty="0">
                <a:solidFill>
                  <a:srgbClr val="FF0000"/>
                </a:solidFill>
                <a:latin typeface="+mn-lt"/>
              </a:rPr>
              <a:t>Der Bund setzt auf die Wasserkraft und die</a:t>
            </a:r>
            <a:br>
              <a:rPr lang="de-CH" sz="2400" b="1" dirty="0">
                <a:solidFill>
                  <a:srgbClr val="FF0000"/>
                </a:solidFill>
                <a:latin typeface="+mn-lt"/>
              </a:rPr>
            </a:br>
            <a:r>
              <a:rPr lang="de-CH" sz="2400" b="1" dirty="0">
                <a:solidFill>
                  <a:srgbClr val="FF0000"/>
                </a:solidFill>
                <a:latin typeface="+mn-lt"/>
              </a:rPr>
              <a:t>neuen erneuerbaren Energien</a:t>
            </a:r>
            <a:endParaRPr lang="fr-CH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6693" y="2375400"/>
            <a:ext cx="5444445" cy="3185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CH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1"/>
          </p:nvPr>
        </p:nvSpPr>
        <p:spPr>
          <a:xfrm>
            <a:off x="44451" y="6567155"/>
            <a:ext cx="431800" cy="246221"/>
          </a:xfrm>
        </p:spPr>
        <p:txBody>
          <a:bodyPr/>
          <a:lstStyle/>
          <a:p>
            <a:pPr>
              <a:defRPr/>
            </a:pPr>
            <a:fld id="{5480B83C-93FA-4A4C-994A-E2BFA31CE78B}" type="slidenum">
              <a:rPr lang="fr-CH" sz="1000" smtClean="0">
                <a:solidFill>
                  <a:schemeClr val="bg1"/>
                </a:solidFill>
              </a:rPr>
              <a:pPr>
                <a:defRPr/>
              </a:pPr>
              <a:t>9</a:t>
            </a:fld>
            <a:endParaRPr lang="fr-CH" sz="1000" dirty="0">
              <a:solidFill>
                <a:schemeClr val="bg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340768"/>
            <a:ext cx="8712758" cy="485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62494"/>
      </p:ext>
    </p:extLst>
  </p:cSld>
  <p:clrMapOvr>
    <a:masterClrMapping/>
  </p:clrMapOvr>
</p:sld>
</file>

<file path=ppt/theme/theme1.xml><?xml version="1.0" encoding="utf-8"?>
<a:theme xmlns:a="http://schemas.openxmlformats.org/drawingml/2006/main" name="MODELE_VS">
  <a:themeElements>
    <a:clrScheme name="MODELE_V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ELE_V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ELE_V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_V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_V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_V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_V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_V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_V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_V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_V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_V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_V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_V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ODELE_VS">
  <a:themeElements>
    <a:clrScheme name="MODELE_V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ELE_V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ELE_V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_V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_V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_V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_V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_V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_V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_V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_V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_V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_V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_V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655</Words>
  <Application>Microsoft Office PowerPoint</Application>
  <PresentationFormat>Bildschirmpräsentation (4:3)</PresentationFormat>
  <Paragraphs>197</Paragraphs>
  <Slides>33</Slides>
  <Notes>33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42" baseType="lpstr">
      <vt:lpstr>Arial</vt:lpstr>
      <vt:lpstr>Arial Black</vt:lpstr>
      <vt:lpstr>Calibri</vt:lpstr>
      <vt:lpstr>Tahoma</vt:lpstr>
      <vt:lpstr>Verdana</vt:lpstr>
      <vt:lpstr>Wingdings</vt:lpstr>
      <vt:lpstr>MODELE_VS</vt:lpstr>
      <vt:lpstr>1_MODELE_VS</vt:lpstr>
      <vt:lpstr>Worksheet</vt:lpstr>
      <vt:lpstr>PowerPoint-Präsentation</vt:lpstr>
      <vt:lpstr>Die drei Säulen der nationalen Energiestrategie 2050</vt:lpstr>
      <vt:lpstr>Der Streik (der Jugend) für das Klima</vt:lpstr>
      <vt:lpstr>Energie- &amp; Klimapolitik sind miteinander verbunden</vt:lpstr>
      <vt:lpstr>Energie- &amp; Klimapolitik sind miteinander verbunden</vt:lpstr>
      <vt:lpstr>Energie- &amp; Klimapolitik sind miteinander verbunden</vt:lpstr>
      <vt:lpstr>Vision: Ersatz der nicht-erneuerbaren Energien Zweite Elektrifizierung unseres Landes</vt:lpstr>
      <vt:lpstr>Das neue Energiegesetz des Bundes ist ambitiös !</vt:lpstr>
      <vt:lpstr>Der Bund setzt auf die Wasserkraft und die neuen erneuerbaren Energien</vt:lpstr>
      <vt:lpstr>Energieperspektiven 2050+ </vt:lpstr>
      <vt:lpstr>Chancen für das «Energieland Wallis»</vt:lpstr>
      <vt:lpstr>Vision 2060</vt:lpstr>
      <vt:lpstr>Energieverbrauch und Energieproduktion in 40 Jahren</vt:lpstr>
      <vt:lpstr>PowerPoint-Präsentation</vt:lpstr>
      <vt:lpstr>Zusätzliche Stromproduktion:  + 1’390 GWh/a zwischen 2015 und 2035</vt:lpstr>
      <vt:lpstr>Stromlücke im Winter !  </vt:lpstr>
      <vt:lpstr>PowerPoint-Präsentation</vt:lpstr>
      <vt:lpstr>Pro-Kopf Energieverbrauch und Stromverbrauch  (ohne Grossindustrie)</vt:lpstr>
      <vt:lpstr>Reduktion des Energieverbrauchs bis 2035</vt:lpstr>
      <vt:lpstr>Energetische Gebäudesanierungen</vt:lpstr>
      <vt:lpstr>Priorität Nr. 1:  Energetische Sanierung der Gebäude</vt:lpstr>
      <vt:lpstr>Die Renovation des Immobilienparks ist fundamental</vt:lpstr>
      <vt:lpstr>Höhere Fördersätze … seit Januar 2020</vt:lpstr>
      <vt:lpstr>Entwicklung der Subventionszusagen</vt:lpstr>
      <vt:lpstr>Gebäudeprogramm: Das Wallis ist ein Musterschüler </vt:lpstr>
      <vt:lpstr>Die Verbesserungsrate der Gebäudeisolierung ist weitgehend unzureichend</vt:lpstr>
      <vt:lpstr>Priorität Nr. 2: Ersatz der Heiztechnik</vt:lpstr>
      <vt:lpstr>Der beheizte Wohnungsbestand im Wallis</vt:lpstr>
      <vt:lpstr>Die Ersatzrate von fossilen Heizungen ist ungenügend</vt:lpstr>
      <vt:lpstr>PowerPoint-Präsentation</vt:lpstr>
      <vt:lpstr>PowerPoint-Präsentation</vt:lpstr>
      <vt:lpstr>Wir zählen auf Sie… !</vt:lpstr>
      <vt:lpstr>Herzlichen Dank für Ihre Aufmerksamkeit</vt:lpstr>
    </vt:vector>
  </TitlesOfParts>
  <Company>Etat du Valais - Staat Wallis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AC_VS</dc:creator>
  <cp:lastModifiedBy>Walther, Roger</cp:lastModifiedBy>
  <cp:revision>1017</cp:revision>
  <cp:lastPrinted>2021-10-19T16:47:45Z</cp:lastPrinted>
  <dcterms:created xsi:type="dcterms:W3CDTF">2010-12-14T07:19:25Z</dcterms:created>
  <dcterms:modified xsi:type="dcterms:W3CDTF">2021-10-20T06:11:42Z</dcterms:modified>
</cp:coreProperties>
</file>